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3CE94360"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60" r:id="rId2"/>
    <p:sldId id="275" r:id="rId3"/>
    <p:sldId id="300" r:id="rId4"/>
    <p:sldId id="301" r:id="rId5"/>
    <p:sldId id="282"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22" r:id="rId20"/>
    <p:sldId id="318" r:id="rId21"/>
    <p:sldId id="320" r:id="rId22"/>
    <p:sldId id="321" r:id="rId23"/>
    <p:sldId id="2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Options" id="{3F0AF83D-9454-E74E-AB40-E9EA85B98860}">
          <p14:sldIdLst>
            <p14:sldId id="260"/>
          </p14:sldIdLst>
        </p14:section>
        <p14:section name="Section or Intro Pages" id="{92AD0C79-E64E-394C-92DA-E3F122729BCA}">
          <p14:sldIdLst/>
        </p14:section>
        <p14:section name="Copy Pages" id="{3CCE9EA7-0BAB-FD42-951B-33D0506736DC}">
          <p14:sldIdLst>
            <p14:sldId id="275"/>
            <p14:sldId id="300"/>
            <p14:sldId id="301"/>
            <p14:sldId id="282"/>
            <p14:sldId id="302"/>
            <p14:sldId id="303"/>
            <p14:sldId id="304"/>
            <p14:sldId id="305"/>
            <p14:sldId id="306"/>
            <p14:sldId id="307"/>
            <p14:sldId id="308"/>
            <p14:sldId id="309"/>
            <p14:sldId id="310"/>
            <p14:sldId id="311"/>
            <p14:sldId id="312"/>
            <p14:sldId id="313"/>
            <p14:sldId id="314"/>
            <p14:sldId id="322"/>
            <p14:sldId id="318"/>
            <p14:sldId id="320"/>
            <p14:sldId id="321"/>
            <p14:sldId id="299"/>
          </p14:sldIdLst>
        </p14:section>
        <p14:section name="Photo Colour Overlay" id="{88EDE9ED-2A02-1647-ABC6-2C29F87A78A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1238E"/>
    <a:srgbClr val="00355F"/>
    <a:srgbClr val="002A7E"/>
    <a:srgbClr val="27466A"/>
    <a:srgbClr val="173E66"/>
    <a:srgbClr val="6B88A0"/>
    <a:srgbClr val="BEC6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703"/>
  </p:normalViewPr>
  <p:slideViewPr>
    <p:cSldViewPr snapToGrid="0" snapToObjects="1">
      <p:cViewPr varScale="1">
        <p:scale>
          <a:sx n="87" d="100"/>
          <a:sy n="87" d="100"/>
        </p:scale>
        <p:origin x="96"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1331A6-4402-4A01-8DA1-3632E5F4E414}" type="doc">
      <dgm:prSet loTypeId="urn:microsoft.com/office/officeart/2005/8/layout/vList3" loCatId="list" qsTypeId="urn:microsoft.com/office/officeart/2005/8/quickstyle/simple1" qsCatId="simple" csTypeId="urn:microsoft.com/office/officeart/2005/8/colors/accent5_1" csCatId="accent5" phldr="1"/>
      <dgm:spPr/>
    </dgm:pt>
    <dgm:pt modelId="{E61AB058-624F-4434-B814-8D6F20F577E3}">
      <dgm:prSet phldrT="[Text]" custT="1"/>
      <dgm:spPr>
        <a:ln>
          <a:noFill/>
        </a:ln>
      </dgm:spPr>
      <dgm:t>
        <a:bodyPr/>
        <a:lstStyle/>
        <a:p>
          <a:r>
            <a:rPr lang="en-CA" sz="2000" dirty="0"/>
            <a:t>Employee Benefits Plan</a:t>
          </a:r>
        </a:p>
      </dgm:t>
    </dgm:pt>
    <dgm:pt modelId="{677857DD-2FE4-4204-AC78-5C26E4BCF35C}" type="parTrans" cxnId="{78B8BECE-B75D-49B7-99DB-EBB374138F49}">
      <dgm:prSet/>
      <dgm:spPr/>
      <dgm:t>
        <a:bodyPr/>
        <a:lstStyle/>
        <a:p>
          <a:endParaRPr lang="en-CA"/>
        </a:p>
      </dgm:t>
    </dgm:pt>
    <dgm:pt modelId="{8CC6326E-977B-4C63-9A07-FAE41FD4B767}" type="sibTrans" cxnId="{78B8BECE-B75D-49B7-99DB-EBB374138F49}">
      <dgm:prSet/>
      <dgm:spPr/>
      <dgm:t>
        <a:bodyPr/>
        <a:lstStyle/>
        <a:p>
          <a:endParaRPr lang="en-CA"/>
        </a:p>
      </dgm:t>
    </dgm:pt>
    <dgm:pt modelId="{FBB80F61-A42B-4B31-91B1-25D3E827D44A}">
      <dgm:prSet phldrT="[Text]" custT="1"/>
      <dgm:spPr>
        <a:ln>
          <a:noFill/>
        </a:ln>
      </dgm:spPr>
      <dgm:t>
        <a:bodyPr/>
        <a:lstStyle/>
        <a:p>
          <a:r>
            <a:rPr lang="en-CA" sz="2000" dirty="0"/>
            <a:t>Online Payroll and Human Resources Programs</a:t>
          </a:r>
        </a:p>
      </dgm:t>
    </dgm:pt>
    <dgm:pt modelId="{EF61D4F4-0C72-4A1E-8B5E-F7D6B131C3CE}" type="parTrans" cxnId="{7D26FF30-BD57-4923-8F9C-E11B06A8F63A}">
      <dgm:prSet/>
      <dgm:spPr/>
      <dgm:t>
        <a:bodyPr/>
        <a:lstStyle/>
        <a:p>
          <a:endParaRPr lang="en-CA"/>
        </a:p>
      </dgm:t>
    </dgm:pt>
    <dgm:pt modelId="{CBAA7899-DBD7-4DD9-95F5-DB6BAB543AA8}" type="sibTrans" cxnId="{7D26FF30-BD57-4923-8F9C-E11B06A8F63A}">
      <dgm:prSet/>
      <dgm:spPr/>
      <dgm:t>
        <a:bodyPr/>
        <a:lstStyle/>
        <a:p>
          <a:endParaRPr lang="en-CA"/>
        </a:p>
      </dgm:t>
    </dgm:pt>
    <dgm:pt modelId="{A8F25FC7-D2A3-4A2C-AD29-FB4A50B9688E}">
      <dgm:prSet phldrT="[Text]" custT="1"/>
      <dgm:spPr>
        <a:ln>
          <a:noFill/>
        </a:ln>
      </dgm:spPr>
      <dgm:t>
        <a:bodyPr/>
        <a:lstStyle/>
        <a:p>
          <a:r>
            <a:rPr lang="en-CA" sz="2000" dirty="0"/>
            <a:t>Hotels and Car Rentals Worldwide</a:t>
          </a:r>
        </a:p>
      </dgm:t>
    </dgm:pt>
    <dgm:pt modelId="{EB4EDC2C-79B2-41D6-A550-2E4E4968AAE6}" type="parTrans" cxnId="{1F03BE0C-724B-4FFB-99D0-8EF1C7BDFB67}">
      <dgm:prSet/>
      <dgm:spPr/>
      <dgm:t>
        <a:bodyPr/>
        <a:lstStyle/>
        <a:p>
          <a:endParaRPr lang="en-CA"/>
        </a:p>
      </dgm:t>
    </dgm:pt>
    <dgm:pt modelId="{78638E5D-ACA7-435E-9A03-EC02C9CA55B9}" type="sibTrans" cxnId="{1F03BE0C-724B-4FFB-99D0-8EF1C7BDFB67}">
      <dgm:prSet/>
      <dgm:spPr/>
      <dgm:t>
        <a:bodyPr/>
        <a:lstStyle/>
        <a:p>
          <a:endParaRPr lang="en-CA"/>
        </a:p>
      </dgm:t>
    </dgm:pt>
    <dgm:pt modelId="{2D53175F-CD33-406F-A692-8EA091A1262D}">
      <dgm:prSet custT="1"/>
      <dgm:spPr>
        <a:ln>
          <a:noFill/>
        </a:ln>
      </dgm:spPr>
      <dgm:t>
        <a:bodyPr/>
        <a:lstStyle/>
        <a:p>
          <a:r>
            <a:rPr lang="en-CA" sz="2000" dirty="0"/>
            <a:t>Electronic Payment Processing and Merchant Services</a:t>
          </a:r>
        </a:p>
      </dgm:t>
    </dgm:pt>
    <dgm:pt modelId="{E25FE325-6497-49DA-946D-6BF41DF9F918}" type="parTrans" cxnId="{C95E2A9F-FBE7-40EB-B899-7AF1E5577BF4}">
      <dgm:prSet/>
      <dgm:spPr/>
      <dgm:t>
        <a:bodyPr/>
        <a:lstStyle/>
        <a:p>
          <a:endParaRPr lang="en-CA"/>
        </a:p>
      </dgm:t>
    </dgm:pt>
    <dgm:pt modelId="{7921340C-73AF-426D-A7B0-BAB3774CFA74}" type="sibTrans" cxnId="{C95E2A9F-FBE7-40EB-B899-7AF1E5577BF4}">
      <dgm:prSet/>
      <dgm:spPr/>
      <dgm:t>
        <a:bodyPr/>
        <a:lstStyle/>
        <a:p>
          <a:endParaRPr lang="en-CA"/>
        </a:p>
      </dgm:t>
    </dgm:pt>
    <dgm:pt modelId="{76257360-266D-4832-8844-32FBDAAE4648}">
      <dgm:prSet custT="1"/>
      <dgm:spPr>
        <a:ln>
          <a:noFill/>
        </a:ln>
      </dgm:spPr>
      <dgm:t>
        <a:bodyPr/>
        <a:lstStyle/>
        <a:p>
          <a:r>
            <a:rPr lang="en-CA" sz="2000" dirty="0"/>
            <a:t>Fuel Discount Programs</a:t>
          </a:r>
        </a:p>
      </dgm:t>
    </dgm:pt>
    <dgm:pt modelId="{5F1F1241-356E-44AC-B503-483F6A76DEA8}" type="parTrans" cxnId="{66D2F715-6C81-4AA1-90D6-6944B58C3AE5}">
      <dgm:prSet/>
      <dgm:spPr/>
      <dgm:t>
        <a:bodyPr/>
        <a:lstStyle/>
        <a:p>
          <a:endParaRPr lang="en-CA"/>
        </a:p>
      </dgm:t>
    </dgm:pt>
    <dgm:pt modelId="{3E74881B-CFC7-4F4A-98A6-F2018D42FD0B}" type="sibTrans" cxnId="{66D2F715-6C81-4AA1-90D6-6944B58C3AE5}">
      <dgm:prSet/>
      <dgm:spPr/>
      <dgm:t>
        <a:bodyPr/>
        <a:lstStyle/>
        <a:p>
          <a:endParaRPr lang="en-CA"/>
        </a:p>
      </dgm:t>
    </dgm:pt>
    <dgm:pt modelId="{E6A47907-9C1E-4B0D-8C5F-5B279041005B}" type="pres">
      <dgm:prSet presAssocID="{481331A6-4402-4A01-8DA1-3632E5F4E414}" presName="linearFlow" presStyleCnt="0">
        <dgm:presLayoutVars>
          <dgm:dir/>
          <dgm:resizeHandles val="exact"/>
        </dgm:presLayoutVars>
      </dgm:prSet>
      <dgm:spPr/>
    </dgm:pt>
    <dgm:pt modelId="{B34A0BF7-58B2-4E9D-8048-A0A433FA3B36}" type="pres">
      <dgm:prSet presAssocID="{E61AB058-624F-4434-B814-8D6F20F577E3}" presName="composite" presStyleCnt="0"/>
      <dgm:spPr/>
    </dgm:pt>
    <dgm:pt modelId="{D8DD70AC-E8CE-4BEE-86BF-829214C4FC3A}" type="pres">
      <dgm:prSet presAssocID="{E61AB058-624F-4434-B814-8D6F20F577E3}" presName="imgShp" presStyleLbl="fgImgPlace1" presStyleIdx="0" presStyleCnt="5" custLinFactNeighborX="1834" custLinFactNeighborY="11634"/>
      <dgm:spPr>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C2617BB4-B2E8-4F94-B295-BBA36085B8A4}" type="pres">
      <dgm:prSet presAssocID="{E61AB058-624F-4434-B814-8D6F20F577E3}" presName="txShp" presStyleLbl="node1" presStyleIdx="0" presStyleCnt="5" custScaleX="79325" custScaleY="84025" custLinFactNeighborX="-209" custLinFactNeighborY="-201">
        <dgm:presLayoutVars>
          <dgm:bulletEnabled val="1"/>
        </dgm:presLayoutVars>
      </dgm:prSet>
      <dgm:spPr/>
    </dgm:pt>
    <dgm:pt modelId="{C97DFE48-24B9-479D-B95E-AA55FE53022F}" type="pres">
      <dgm:prSet presAssocID="{8CC6326E-977B-4C63-9A07-FAE41FD4B767}" presName="spacing" presStyleCnt="0"/>
      <dgm:spPr/>
    </dgm:pt>
    <dgm:pt modelId="{38FE062C-38DE-4C54-AFE1-7F22422BF736}" type="pres">
      <dgm:prSet presAssocID="{FBB80F61-A42B-4B31-91B1-25D3E827D44A}" presName="composite" presStyleCnt="0"/>
      <dgm:spPr/>
    </dgm:pt>
    <dgm:pt modelId="{1783DD41-4AC7-48E6-B86B-25F61D300E3B}" type="pres">
      <dgm:prSet presAssocID="{FBB80F61-A42B-4B31-91B1-25D3E827D44A}" presName="imgShp" presStyleLbl="fgImgPlace1" presStyleIdx="1" presStyleCnt="5" custLinFactNeighborX="18968" custLinFactNeighborY="4442"/>
      <dgm:spPr>
        <a:blipFill>
          <a:blip xmlns:r="http://schemas.openxmlformats.org/officeDocument/2006/relationships" r:embed="rId3">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mputer"/>
        </a:ext>
      </dgm:extLst>
    </dgm:pt>
    <dgm:pt modelId="{AB328EB9-EF85-491F-B3E0-19F4DC31259D}" type="pres">
      <dgm:prSet presAssocID="{FBB80F61-A42B-4B31-91B1-25D3E827D44A}" presName="txShp" presStyleLbl="node1" presStyleIdx="1" presStyleCnt="5" custScaleX="85099" custScaleY="71204" custLinFactNeighborX="3141" custLinFactNeighborY="-1608">
        <dgm:presLayoutVars>
          <dgm:bulletEnabled val="1"/>
        </dgm:presLayoutVars>
      </dgm:prSet>
      <dgm:spPr/>
    </dgm:pt>
    <dgm:pt modelId="{BC0372DC-5BD7-4139-86EF-4ED395289D2B}" type="pres">
      <dgm:prSet presAssocID="{CBAA7899-DBD7-4DD9-95F5-DB6BAB543AA8}" presName="spacing" presStyleCnt="0"/>
      <dgm:spPr/>
    </dgm:pt>
    <dgm:pt modelId="{DC5E1657-450C-49B3-A280-B152429021DD}" type="pres">
      <dgm:prSet presAssocID="{A8F25FC7-D2A3-4A2C-AD29-FB4A50B9688E}" presName="composite" presStyleCnt="0"/>
      <dgm:spPr/>
    </dgm:pt>
    <dgm:pt modelId="{4EE822C5-60E0-4518-B962-8FE83AB48C59}" type="pres">
      <dgm:prSet presAssocID="{A8F25FC7-D2A3-4A2C-AD29-FB4A50B9688E}" presName="imgShp" presStyleLbl="fgImgPlace1" presStyleIdx="2" presStyleCnt="5" custLinFactNeighborX="21779" custLinFactNeighborY="-3171"/>
      <dgm:spPr>
        <a:blipFill>
          <a:blip xmlns:r="http://schemas.openxmlformats.org/officeDocument/2006/relationships" r:embed="rId5">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uilding"/>
        </a:ext>
      </dgm:extLst>
    </dgm:pt>
    <dgm:pt modelId="{5488E79F-7929-4F76-9E7D-52CD755DED89}" type="pres">
      <dgm:prSet presAssocID="{A8F25FC7-D2A3-4A2C-AD29-FB4A50B9688E}" presName="txShp" presStyleLbl="node1" presStyleIdx="2" presStyleCnt="5" custLinFactNeighborX="10762" custLinFactNeighborY="0">
        <dgm:presLayoutVars>
          <dgm:bulletEnabled val="1"/>
        </dgm:presLayoutVars>
      </dgm:prSet>
      <dgm:spPr/>
    </dgm:pt>
    <dgm:pt modelId="{904B4F58-08A8-4264-BB2A-2A3BE9D1D524}" type="pres">
      <dgm:prSet presAssocID="{78638E5D-ACA7-435E-9A03-EC02C9CA55B9}" presName="spacing" presStyleCnt="0"/>
      <dgm:spPr/>
    </dgm:pt>
    <dgm:pt modelId="{11C4E912-A76A-4AD2-9B42-8E5C751630C1}" type="pres">
      <dgm:prSet presAssocID="{2D53175F-CD33-406F-A692-8EA091A1262D}" presName="composite" presStyleCnt="0"/>
      <dgm:spPr/>
    </dgm:pt>
    <dgm:pt modelId="{121244EF-5A05-4BB3-B479-053155838082}" type="pres">
      <dgm:prSet presAssocID="{2D53175F-CD33-406F-A692-8EA091A1262D}" presName="imgShp" presStyleLbl="fgImgPlace1" presStyleIdx="3" presStyleCnt="5" custLinFactNeighborX="18817" custLinFactNeighborY="2961"/>
      <dgm:spPr>
        <a:blipFill>
          <a:blip xmlns:r="http://schemas.openxmlformats.org/officeDocument/2006/relationships" r:embed="rId7">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redit card"/>
        </a:ext>
      </dgm:extLst>
    </dgm:pt>
    <dgm:pt modelId="{63AFD4C2-0AA7-4138-8309-35900A4E101F}" type="pres">
      <dgm:prSet presAssocID="{2D53175F-CD33-406F-A692-8EA091A1262D}" presName="txShp" presStyleLbl="node1" presStyleIdx="3" presStyleCnt="5" custLinFactNeighborX="7820">
        <dgm:presLayoutVars>
          <dgm:bulletEnabled val="1"/>
        </dgm:presLayoutVars>
      </dgm:prSet>
      <dgm:spPr/>
    </dgm:pt>
    <dgm:pt modelId="{E297EE4B-BD82-4E2A-B8BE-66ED27B90D26}" type="pres">
      <dgm:prSet presAssocID="{7921340C-73AF-426D-A7B0-BAB3774CFA74}" presName="spacing" presStyleCnt="0"/>
      <dgm:spPr/>
    </dgm:pt>
    <dgm:pt modelId="{BAB82A4B-2D3B-4793-9F65-0B421F17DDCA}" type="pres">
      <dgm:prSet presAssocID="{76257360-266D-4832-8844-32FBDAAE4648}" presName="composite" presStyleCnt="0"/>
      <dgm:spPr/>
    </dgm:pt>
    <dgm:pt modelId="{3DD7B60E-E9D4-4398-A9D6-60E0568EB494}" type="pres">
      <dgm:prSet presAssocID="{76257360-266D-4832-8844-32FBDAAE4648}" presName="imgShp" presStyleLbl="fgImgPlace1" presStyleIdx="4" presStyleCnt="5" custLinFactNeighborX="20730" custLinFactNeighborY="212"/>
      <dgm:spPr>
        <a:blipFill>
          <a:blip xmlns:r="http://schemas.openxmlformats.org/officeDocument/2006/relationships" r:embed="rId9">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ar"/>
        </a:ext>
      </dgm:extLst>
    </dgm:pt>
    <dgm:pt modelId="{40B030CA-E171-45F8-B837-B8E0236CCBBA}" type="pres">
      <dgm:prSet presAssocID="{76257360-266D-4832-8844-32FBDAAE4648}" presName="txShp" presStyleLbl="node1" presStyleIdx="4" presStyleCnt="5" custLinFactNeighborX="7820" custLinFactNeighborY="174">
        <dgm:presLayoutVars>
          <dgm:bulletEnabled val="1"/>
        </dgm:presLayoutVars>
      </dgm:prSet>
      <dgm:spPr/>
    </dgm:pt>
  </dgm:ptLst>
  <dgm:cxnLst>
    <dgm:cxn modelId="{4721C10A-EFF6-491A-B077-353A27C36764}" type="presOf" srcId="{2D53175F-CD33-406F-A692-8EA091A1262D}" destId="{63AFD4C2-0AA7-4138-8309-35900A4E101F}" srcOrd="0" destOrd="0" presId="urn:microsoft.com/office/officeart/2005/8/layout/vList3"/>
    <dgm:cxn modelId="{1F03BE0C-724B-4FFB-99D0-8EF1C7BDFB67}" srcId="{481331A6-4402-4A01-8DA1-3632E5F4E414}" destId="{A8F25FC7-D2A3-4A2C-AD29-FB4A50B9688E}" srcOrd="2" destOrd="0" parTransId="{EB4EDC2C-79B2-41D6-A550-2E4E4968AAE6}" sibTransId="{78638E5D-ACA7-435E-9A03-EC02C9CA55B9}"/>
    <dgm:cxn modelId="{71114D15-06F2-4142-84FB-0DD21C136053}" type="presOf" srcId="{FBB80F61-A42B-4B31-91B1-25D3E827D44A}" destId="{AB328EB9-EF85-491F-B3E0-19F4DC31259D}" srcOrd="0" destOrd="0" presId="urn:microsoft.com/office/officeart/2005/8/layout/vList3"/>
    <dgm:cxn modelId="{66D2F715-6C81-4AA1-90D6-6944B58C3AE5}" srcId="{481331A6-4402-4A01-8DA1-3632E5F4E414}" destId="{76257360-266D-4832-8844-32FBDAAE4648}" srcOrd="4" destOrd="0" parTransId="{5F1F1241-356E-44AC-B503-483F6A76DEA8}" sibTransId="{3E74881B-CFC7-4F4A-98A6-F2018D42FD0B}"/>
    <dgm:cxn modelId="{8CCABC24-DD17-43DE-AD4A-E1C288E179CE}" type="presOf" srcId="{481331A6-4402-4A01-8DA1-3632E5F4E414}" destId="{E6A47907-9C1E-4B0D-8C5F-5B279041005B}" srcOrd="0" destOrd="0" presId="urn:microsoft.com/office/officeart/2005/8/layout/vList3"/>
    <dgm:cxn modelId="{7D26FF30-BD57-4923-8F9C-E11B06A8F63A}" srcId="{481331A6-4402-4A01-8DA1-3632E5F4E414}" destId="{FBB80F61-A42B-4B31-91B1-25D3E827D44A}" srcOrd="1" destOrd="0" parTransId="{EF61D4F4-0C72-4A1E-8B5E-F7D6B131C3CE}" sibTransId="{CBAA7899-DBD7-4DD9-95F5-DB6BAB543AA8}"/>
    <dgm:cxn modelId="{26CD5D58-CA58-4F28-AB05-A4A4956B80BE}" type="presOf" srcId="{E61AB058-624F-4434-B814-8D6F20F577E3}" destId="{C2617BB4-B2E8-4F94-B295-BBA36085B8A4}" srcOrd="0" destOrd="0" presId="urn:microsoft.com/office/officeart/2005/8/layout/vList3"/>
    <dgm:cxn modelId="{8A361B97-B6DE-46D0-99B0-793AC540164C}" type="presOf" srcId="{A8F25FC7-D2A3-4A2C-AD29-FB4A50B9688E}" destId="{5488E79F-7929-4F76-9E7D-52CD755DED89}" srcOrd="0" destOrd="0" presId="urn:microsoft.com/office/officeart/2005/8/layout/vList3"/>
    <dgm:cxn modelId="{C95E2A9F-FBE7-40EB-B899-7AF1E5577BF4}" srcId="{481331A6-4402-4A01-8DA1-3632E5F4E414}" destId="{2D53175F-CD33-406F-A692-8EA091A1262D}" srcOrd="3" destOrd="0" parTransId="{E25FE325-6497-49DA-946D-6BF41DF9F918}" sibTransId="{7921340C-73AF-426D-A7B0-BAB3774CFA74}"/>
    <dgm:cxn modelId="{78B8BECE-B75D-49B7-99DB-EBB374138F49}" srcId="{481331A6-4402-4A01-8DA1-3632E5F4E414}" destId="{E61AB058-624F-4434-B814-8D6F20F577E3}" srcOrd="0" destOrd="0" parTransId="{677857DD-2FE4-4204-AC78-5C26E4BCF35C}" sibTransId="{8CC6326E-977B-4C63-9A07-FAE41FD4B767}"/>
    <dgm:cxn modelId="{CA7470F2-68F6-4084-85CD-1AAA9E2FB036}" type="presOf" srcId="{76257360-266D-4832-8844-32FBDAAE4648}" destId="{40B030CA-E171-45F8-B837-B8E0236CCBBA}" srcOrd="0" destOrd="0" presId="urn:microsoft.com/office/officeart/2005/8/layout/vList3"/>
    <dgm:cxn modelId="{7DFDD74E-7D98-44D6-85A1-0F57CCDED9B2}" type="presParOf" srcId="{E6A47907-9C1E-4B0D-8C5F-5B279041005B}" destId="{B34A0BF7-58B2-4E9D-8048-A0A433FA3B36}" srcOrd="0" destOrd="0" presId="urn:microsoft.com/office/officeart/2005/8/layout/vList3"/>
    <dgm:cxn modelId="{6E192911-05F2-4F66-BF0E-57E8B43571A9}" type="presParOf" srcId="{B34A0BF7-58B2-4E9D-8048-A0A433FA3B36}" destId="{D8DD70AC-E8CE-4BEE-86BF-829214C4FC3A}" srcOrd="0" destOrd="0" presId="urn:microsoft.com/office/officeart/2005/8/layout/vList3"/>
    <dgm:cxn modelId="{C2489FBF-A81A-4AB9-AE96-3AED1B4BB5CF}" type="presParOf" srcId="{B34A0BF7-58B2-4E9D-8048-A0A433FA3B36}" destId="{C2617BB4-B2E8-4F94-B295-BBA36085B8A4}" srcOrd="1" destOrd="0" presId="urn:microsoft.com/office/officeart/2005/8/layout/vList3"/>
    <dgm:cxn modelId="{C3649410-FE1E-4F03-B1E0-E28D35D327F4}" type="presParOf" srcId="{E6A47907-9C1E-4B0D-8C5F-5B279041005B}" destId="{C97DFE48-24B9-479D-B95E-AA55FE53022F}" srcOrd="1" destOrd="0" presId="urn:microsoft.com/office/officeart/2005/8/layout/vList3"/>
    <dgm:cxn modelId="{CB76F606-946F-4455-9F96-F8D00CEE8716}" type="presParOf" srcId="{E6A47907-9C1E-4B0D-8C5F-5B279041005B}" destId="{38FE062C-38DE-4C54-AFE1-7F22422BF736}" srcOrd="2" destOrd="0" presId="urn:microsoft.com/office/officeart/2005/8/layout/vList3"/>
    <dgm:cxn modelId="{7A37F9E3-3FD1-4D88-BC6B-FAD6CF30A295}" type="presParOf" srcId="{38FE062C-38DE-4C54-AFE1-7F22422BF736}" destId="{1783DD41-4AC7-48E6-B86B-25F61D300E3B}" srcOrd="0" destOrd="0" presId="urn:microsoft.com/office/officeart/2005/8/layout/vList3"/>
    <dgm:cxn modelId="{9ACAAF23-492B-4400-93B2-F6D9C6FD962A}" type="presParOf" srcId="{38FE062C-38DE-4C54-AFE1-7F22422BF736}" destId="{AB328EB9-EF85-491F-B3E0-19F4DC31259D}" srcOrd="1" destOrd="0" presId="urn:microsoft.com/office/officeart/2005/8/layout/vList3"/>
    <dgm:cxn modelId="{EDACCFB5-639F-4DBE-86F6-75A71595A394}" type="presParOf" srcId="{E6A47907-9C1E-4B0D-8C5F-5B279041005B}" destId="{BC0372DC-5BD7-4139-86EF-4ED395289D2B}" srcOrd="3" destOrd="0" presId="urn:microsoft.com/office/officeart/2005/8/layout/vList3"/>
    <dgm:cxn modelId="{7ED180E4-A4C3-473D-B7C1-0FA3C5BFA2BE}" type="presParOf" srcId="{E6A47907-9C1E-4B0D-8C5F-5B279041005B}" destId="{DC5E1657-450C-49B3-A280-B152429021DD}" srcOrd="4" destOrd="0" presId="urn:microsoft.com/office/officeart/2005/8/layout/vList3"/>
    <dgm:cxn modelId="{04085653-3846-46FD-AA2E-9F0D6E41917F}" type="presParOf" srcId="{DC5E1657-450C-49B3-A280-B152429021DD}" destId="{4EE822C5-60E0-4518-B962-8FE83AB48C59}" srcOrd="0" destOrd="0" presId="urn:microsoft.com/office/officeart/2005/8/layout/vList3"/>
    <dgm:cxn modelId="{EE6D8398-AB15-49C8-8334-3FFEE30C151B}" type="presParOf" srcId="{DC5E1657-450C-49B3-A280-B152429021DD}" destId="{5488E79F-7929-4F76-9E7D-52CD755DED89}" srcOrd="1" destOrd="0" presId="urn:microsoft.com/office/officeart/2005/8/layout/vList3"/>
    <dgm:cxn modelId="{141BF567-ADA6-44EF-80F2-E1500C09AC04}" type="presParOf" srcId="{E6A47907-9C1E-4B0D-8C5F-5B279041005B}" destId="{904B4F58-08A8-4264-BB2A-2A3BE9D1D524}" srcOrd="5" destOrd="0" presId="urn:microsoft.com/office/officeart/2005/8/layout/vList3"/>
    <dgm:cxn modelId="{3038138F-B9A6-408D-87C3-9ACA8E3AB571}" type="presParOf" srcId="{E6A47907-9C1E-4B0D-8C5F-5B279041005B}" destId="{11C4E912-A76A-4AD2-9B42-8E5C751630C1}" srcOrd="6" destOrd="0" presId="urn:microsoft.com/office/officeart/2005/8/layout/vList3"/>
    <dgm:cxn modelId="{605084ED-33A6-4E36-9982-8A888C2F120B}" type="presParOf" srcId="{11C4E912-A76A-4AD2-9B42-8E5C751630C1}" destId="{121244EF-5A05-4BB3-B479-053155838082}" srcOrd="0" destOrd="0" presId="urn:microsoft.com/office/officeart/2005/8/layout/vList3"/>
    <dgm:cxn modelId="{80C1FDD5-9EE5-44CE-B298-748C6BD50A95}" type="presParOf" srcId="{11C4E912-A76A-4AD2-9B42-8E5C751630C1}" destId="{63AFD4C2-0AA7-4138-8309-35900A4E101F}" srcOrd="1" destOrd="0" presId="urn:microsoft.com/office/officeart/2005/8/layout/vList3"/>
    <dgm:cxn modelId="{F672EACC-0E31-408B-A4AC-74DA46F0C80F}" type="presParOf" srcId="{E6A47907-9C1E-4B0D-8C5F-5B279041005B}" destId="{E297EE4B-BD82-4E2A-B8BE-66ED27B90D26}" srcOrd="7" destOrd="0" presId="urn:microsoft.com/office/officeart/2005/8/layout/vList3"/>
    <dgm:cxn modelId="{E578DBC6-58B1-4C70-8407-58939FF55492}" type="presParOf" srcId="{E6A47907-9C1E-4B0D-8C5F-5B279041005B}" destId="{BAB82A4B-2D3B-4793-9F65-0B421F17DDCA}" srcOrd="8" destOrd="0" presId="urn:microsoft.com/office/officeart/2005/8/layout/vList3"/>
    <dgm:cxn modelId="{293C4FB9-653B-4366-95A0-3554640C0D49}" type="presParOf" srcId="{BAB82A4B-2D3B-4793-9F65-0B421F17DDCA}" destId="{3DD7B60E-E9D4-4398-A9D6-60E0568EB494}" srcOrd="0" destOrd="0" presId="urn:microsoft.com/office/officeart/2005/8/layout/vList3"/>
    <dgm:cxn modelId="{D560FEA3-08DC-415E-8EA5-63AFDCD246EE}" type="presParOf" srcId="{BAB82A4B-2D3B-4793-9F65-0B421F17DDCA}" destId="{40B030CA-E171-45F8-B837-B8E0236CCBB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81331A6-4402-4A01-8DA1-3632E5F4E414}" type="doc">
      <dgm:prSet loTypeId="urn:microsoft.com/office/officeart/2005/8/layout/vList3" loCatId="list" qsTypeId="urn:microsoft.com/office/officeart/2005/8/quickstyle/simple1" qsCatId="simple" csTypeId="urn:microsoft.com/office/officeart/2005/8/colors/accent5_1" csCatId="accent5" phldr="1"/>
      <dgm:spPr/>
    </dgm:pt>
    <dgm:pt modelId="{E61AB058-624F-4434-B814-8D6F20F577E3}">
      <dgm:prSet phldrT="[Text]" custT="1"/>
      <dgm:spPr>
        <a:ln>
          <a:noFill/>
        </a:ln>
      </dgm:spPr>
      <dgm:t>
        <a:bodyPr/>
        <a:lstStyle/>
        <a:p>
          <a:r>
            <a:rPr lang="en-CA" sz="2000" dirty="0"/>
            <a:t>Business Supplies</a:t>
          </a:r>
        </a:p>
      </dgm:t>
    </dgm:pt>
    <dgm:pt modelId="{677857DD-2FE4-4204-AC78-5C26E4BCF35C}" type="parTrans" cxnId="{78B8BECE-B75D-49B7-99DB-EBB374138F49}">
      <dgm:prSet/>
      <dgm:spPr/>
      <dgm:t>
        <a:bodyPr/>
        <a:lstStyle/>
        <a:p>
          <a:endParaRPr lang="en-CA"/>
        </a:p>
      </dgm:t>
    </dgm:pt>
    <dgm:pt modelId="{8CC6326E-977B-4C63-9A07-FAE41FD4B767}" type="sibTrans" cxnId="{78B8BECE-B75D-49B7-99DB-EBB374138F49}">
      <dgm:prSet/>
      <dgm:spPr/>
      <dgm:t>
        <a:bodyPr/>
        <a:lstStyle/>
        <a:p>
          <a:endParaRPr lang="en-CA"/>
        </a:p>
      </dgm:t>
    </dgm:pt>
    <dgm:pt modelId="{FBB80F61-A42B-4B31-91B1-25D3E827D44A}">
      <dgm:prSet phldrT="[Text]" custT="1"/>
      <dgm:spPr>
        <a:ln>
          <a:noFill/>
        </a:ln>
      </dgm:spPr>
      <dgm:t>
        <a:bodyPr/>
        <a:lstStyle/>
        <a:p>
          <a:r>
            <a:rPr lang="en-CA" sz="2000" dirty="0"/>
            <a:t>Online</a:t>
          </a:r>
          <a:r>
            <a:rPr lang="en-CA" sz="2000" baseline="0" dirty="0"/>
            <a:t> Marketing Management</a:t>
          </a:r>
          <a:endParaRPr lang="en-CA" sz="2000" dirty="0"/>
        </a:p>
      </dgm:t>
    </dgm:pt>
    <dgm:pt modelId="{EF61D4F4-0C72-4A1E-8B5E-F7D6B131C3CE}" type="parTrans" cxnId="{7D26FF30-BD57-4923-8F9C-E11B06A8F63A}">
      <dgm:prSet/>
      <dgm:spPr/>
      <dgm:t>
        <a:bodyPr/>
        <a:lstStyle/>
        <a:p>
          <a:endParaRPr lang="en-CA"/>
        </a:p>
      </dgm:t>
    </dgm:pt>
    <dgm:pt modelId="{CBAA7899-DBD7-4DD9-95F5-DB6BAB543AA8}" type="sibTrans" cxnId="{7D26FF30-BD57-4923-8F9C-E11B06A8F63A}">
      <dgm:prSet/>
      <dgm:spPr/>
      <dgm:t>
        <a:bodyPr/>
        <a:lstStyle/>
        <a:p>
          <a:endParaRPr lang="en-CA"/>
        </a:p>
      </dgm:t>
    </dgm:pt>
    <dgm:pt modelId="{A8F25FC7-D2A3-4A2C-AD29-FB4A50B9688E}">
      <dgm:prSet phldrT="[Text]" custT="1"/>
      <dgm:spPr>
        <a:ln>
          <a:noFill/>
        </a:ln>
      </dgm:spPr>
      <dgm:t>
        <a:bodyPr/>
        <a:lstStyle/>
        <a:p>
          <a:r>
            <a:rPr lang="en-CA" sz="2000" dirty="0"/>
            <a:t>Experiential Learning/Project Support Program</a:t>
          </a:r>
        </a:p>
      </dgm:t>
    </dgm:pt>
    <dgm:pt modelId="{EB4EDC2C-79B2-41D6-A550-2E4E4968AAE6}" type="parTrans" cxnId="{1F03BE0C-724B-4FFB-99D0-8EF1C7BDFB67}">
      <dgm:prSet/>
      <dgm:spPr/>
      <dgm:t>
        <a:bodyPr/>
        <a:lstStyle/>
        <a:p>
          <a:endParaRPr lang="en-CA"/>
        </a:p>
      </dgm:t>
    </dgm:pt>
    <dgm:pt modelId="{78638E5D-ACA7-435E-9A03-EC02C9CA55B9}" type="sibTrans" cxnId="{1F03BE0C-724B-4FFB-99D0-8EF1C7BDFB67}">
      <dgm:prSet/>
      <dgm:spPr/>
      <dgm:t>
        <a:bodyPr/>
        <a:lstStyle/>
        <a:p>
          <a:endParaRPr lang="en-CA"/>
        </a:p>
      </dgm:t>
    </dgm:pt>
    <dgm:pt modelId="{2D53175F-CD33-406F-A692-8EA091A1262D}">
      <dgm:prSet custT="1"/>
      <dgm:spPr>
        <a:ln>
          <a:noFill/>
        </a:ln>
      </dgm:spPr>
      <dgm:t>
        <a:bodyPr/>
        <a:lstStyle/>
        <a:p>
          <a:r>
            <a:rPr lang="en-CA" sz="2000" dirty="0"/>
            <a:t>And More!</a:t>
          </a:r>
        </a:p>
      </dgm:t>
    </dgm:pt>
    <dgm:pt modelId="{E25FE325-6497-49DA-946D-6BF41DF9F918}" type="parTrans" cxnId="{C95E2A9F-FBE7-40EB-B899-7AF1E5577BF4}">
      <dgm:prSet/>
      <dgm:spPr/>
      <dgm:t>
        <a:bodyPr/>
        <a:lstStyle/>
        <a:p>
          <a:endParaRPr lang="en-CA"/>
        </a:p>
      </dgm:t>
    </dgm:pt>
    <dgm:pt modelId="{7921340C-73AF-426D-A7B0-BAB3774CFA74}" type="sibTrans" cxnId="{C95E2A9F-FBE7-40EB-B899-7AF1E5577BF4}">
      <dgm:prSet/>
      <dgm:spPr/>
      <dgm:t>
        <a:bodyPr/>
        <a:lstStyle/>
        <a:p>
          <a:endParaRPr lang="en-CA"/>
        </a:p>
      </dgm:t>
    </dgm:pt>
    <dgm:pt modelId="{E6A47907-9C1E-4B0D-8C5F-5B279041005B}" type="pres">
      <dgm:prSet presAssocID="{481331A6-4402-4A01-8DA1-3632E5F4E414}" presName="linearFlow" presStyleCnt="0">
        <dgm:presLayoutVars>
          <dgm:dir/>
          <dgm:resizeHandles val="exact"/>
        </dgm:presLayoutVars>
      </dgm:prSet>
      <dgm:spPr/>
    </dgm:pt>
    <dgm:pt modelId="{B34A0BF7-58B2-4E9D-8048-A0A433FA3B36}" type="pres">
      <dgm:prSet presAssocID="{E61AB058-624F-4434-B814-8D6F20F577E3}" presName="composite" presStyleCnt="0"/>
      <dgm:spPr/>
    </dgm:pt>
    <dgm:pt modelId="{D8DD70AC-E8CE-4BEE-86BF-829214C4FC3A}" type="pres">
      <dgm:prSet presAssocID="{E61AB058-624F-4434-B814-8D6F20F577E3}" presName="imgShp" presStyleLbl="fgImgPlace1" presStyleIdx="0" presStyleCnt="4" custLinFactNeighborX="48051" custLinFactNeighborY="-94"/>
      <dgm:spPr>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tapler"/>
        </a:ext>
      </dgm:extLst>
    </dgm:pt>
    <dgm:pt modelId="{C2617BB4-B2E8-4F94-B295-BBA36085B8A4}" type="pres">
      <dgm:prSet presAssocID="{E61AB058-624F-4434-B814-8D6F20F577E3}" presName="txShp" presStyleLbl="node1" presStyleIdx="0" presStyleCnt="4" custLinFactNeighborX="-209" custLinFactNeighborY="-201">
        <dgm:presLayoutVars>
          <dgm:bulletEnabled val="1"/>
        </dgm:presLayoutVars>
      </dgm:prSet>
      <dgm:spPr/>
    </dgm:pt>
    <dgm:pt modelId="{C97DFE48-24B9-479D-B95E-AA55FE53022F}" type="pres">
      <dgm:prSet presAssocID="{8CC6326E-977B-4C63-9A07-FAE41FD4B767}" presName="spacing" presStyleCnt="0"/>
      <dgm:spPr/>
    </dgm:pt>
    <dgm:pt modelId="{38FE062C-38DE-4C54-AFE1-7F22422BF736}" type="pres">
      <dgm:prSet presAssocID="{FBB80F61-A42B-4B31-91B1-25D3E827D44A}" presName="composite" presStyleCnt="0"/>
      <dgm:spPr/>
    </dgm:pt>
    <dgm:pt modelId="{1783DD41-4AC7-48E6-B86B-25F61D300E3B}" type="pres">
      <dgm:prSet presAssocID="{FBB80F61-A42B-4B31-91B1-25D3E827D44A}" presName="imgShp" presStyleLbl="fgImgPlace1" presStyleIdx="1" presStyleCnt="4" custScaleX="98500" custScaleY="88598" custLinFactNeighborX="35969" custLinFactNeighborY="-1541"/>
      <dgm:spPr>
        <a:blipFill>
          <a:blip xmlns:r="http://schemas.openxmlformats.org/officeDocument/2006/relationships" r:embed="rId3">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all center"/>
        </a:ext>
      </dgm:extLst>
    </dgm:pt>
    <dgm:pt modelId="{AB328EB9-EF85-491F-B3E0-19F4DC31259D}" type="pres">
      <dgm:prSet presAssocID="{FBB80F61-A42B-4B31-91B1-25D3E827D44A}" presName="txShp" presStyleLbl="node1" presStyleIdx="1" presStyleCnt="4">
        <dgm:presLayoutVars>
          <dgm:bulletEnabled val="1"/>
        </dgm:presLayoutVars>
      </dgm:prSet>
      <dgm:spPr/>
    </dgm:pt>
    <dgm:pt modelId="{BC0372DC-5BD7-4139-86EF-4ED395289D2B}" type="pres">
      <dgm:prSet presAssocID="{CBAA7899-DBD7-4DD9-95F5-DB6BAB543AA8}" presName="spacing" presStyleCnt="0"/>
      <dgm:spPr/>
    </dgm:pt>
    <dgm:pt modelId="{DC5E1657-450C-49B3-A280-B152429021DD}" type="pres">
      <dgm:prSet presAssocID="{A8F25FC7-D2A3-4A2C-AD29-FB4A50B9688E}" presName="composite" presStyleCnt="0"/>
      <dgm:spPr/>
    </dgm:pt>
    <dgm:pt modelId="{4EE822C5-60E0-4518-B962-8FE83AB48C59}" type="pres">
      <dgm:prSet presAssocID="{A8F25FC7-D2A3-4A2C-AD29-FB4A50B9688E}" presName="imgShp" presStyleLbl="fgImgPlace1" presStyleIdx="2" presStyleCnt="4" custScaleX="70757" custScaleY="73168" custLinFactNeighborX="40880" custLinFactNeighborY="-2116"/>
      <dgm:spPr>
        <a:blipFill>
          <a:blip xmlns:r="http://schemas.openxmlformats.org/officeDocument/2006/relationships" r:embed="rId5">
            <a:duotone>
              <a:schemeClr val="accent5">
                <a:hueOff val="0"/>
                <a:satOff val="0"/>
                <a:lumOff val="0"/>
                <a:alphaOff val="0"/>
                <a:shade val="20000"/>
                <a:satMod val="200000"/>
              </a:schemeClr>
              <a:schemeClr val="accent5">
                <a:hueOff val="0"/>
                <a:satOff val="0"/>
                <a:lumOff val="0"/>
                <a:alphaOff val="0"/>
                <a:tint val="12000"/>
                <a:satMod val="190000"/>
              </a:schemeClr>
            </a:duotone>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oks"/>
        </a:ext>
      </dgm:extLst>
    </dgm:pt>
    <dgm:pt modelId="{5488E79F-7929-4F76-9E7D-52CD755DED89}" type="pres">
      <dgm:prSet presAssocID="{A8F25FC7-D2A3-4A2C-AD29-FB4A50B9688E}" presName="txShp" presStyleLbl="node1" presStyleIdx="2" presStyleCnt="4" custScaleX="122286" custLinFactNeighborX="14407">
        <dgm:presLayoutVars>
          <dgm:bulletEnabled val="1"/>
        </dgm:presLayoutVars>
      </dgm:prSet>
      <dgm:spPr/>
    </dgm:pt>
    <dgm:pt modelId="{904B4F58-08A8-4264-BB2A-2A3BE9D1D524}" type="pres">
      <dgm:prSet presAssocID="{78638E5D-ACA7-435E-9A03-EC02C9CA55B9}" presName="spacing" presStyleCnt="0"/>
      <dgm:spPr/>
    </dgm:pt>
    <dgm:pt modelId="{11C4E912-A76A-4AD2-9B42-8E5C751630C1}" type="pres">
      <dgm:prSet presAssocID="{2D53175F-CD33-406F-A692-8EA091A1262D}" presName="composite" presStyleCnt="0"/>
      <dgm:spPr/>
    </dgm:pt>
    <dgm:pt modelId="{121244EF-5A05-4BB3-B479-053155838082}" type="pres">
      <dgm:prSet presAssocID="{2D53175F-CD33-406F-A692-8EA091A1262D}" presName="imgShp" presStyleLbl="fgImgPlace1" presStyleIdx="3" presStyleCnt="4" custLinFactNeighborX="38856" custLinFactNeighborY="-2640"/>
      <dgm:spPr>
        <a:blipFill>
          <a:blip xmlns:r="http://schemas.openxmlformats.org/officeDocument/2006/relationships" r:embed="rId7">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andshake"/>
        </a:ext>
      </dgm:extLst>
    </dgm:pt>
    <dgm:pt modelId="{63AFD4C2-0AA7-4138-8309-35900A4E101F}" type="pres">
      <dgm:prSet presAssocID="{2D53175F-CD33-406F-A692-8EA091A1262D}" presName="txShp" presStyleLbl="node1" presStyleIdx="3" presStyleCnt="4" custLinFactNeighborY="5629">
        <dgm:presLayoutVars>
          <dgm:bulletEnabled val="1"/>
        </dgm:presLayoutVars>
      </dgm:prSet>
      <dgm:spPr/>
    </dgm:pt>
  </dgm:ptLst>
  <dgm:cxnLst>
    <dgm:cxn modelId="{4721C10A-EFF6-491A-B077-353A27C36764}" type="presOf" srcId="{2D53175F-CD33-406F-A692-8EA091A1262D}" destId="{63AFD4C2-0AA7-4138-8309-35900A4E101F}" srcOrd="0" destOrd="0" presId="urn:microsoft.com/office/officeart/2005/8/layout/vList3"/>
    <dgm:cxn modelId="{1F03BE0C-724B-4FFB-99D0-8EF1C7BDFB67}" srcId="{481331A6-4402-4A01-8DA1-3632E5F4E414}" destId="{A8F25FC7-D2A3-4A2C-AD29-FB4A50B9688E}" srcOrd="2" destOrd="0" parTransId="{EB4EDC2C-79B2-41D6-A550-2E4E4968AAE6}" sibTransId="{78638E5D-ACA7-435E-9A03-EC02C9CA55B9}"/>
    <dgm:cxn modelId="{71114D15-06F2-4142-84FB-0DD21C136053}" type="presOf" srcId="{FBB80F61-A42B-4B31-91B1-25D3E827D44A}" destId="{AB328EB9-EF85-491F-B3E0-19F4DC31259D}" srcOrd="0" destOrd="0" presId="urn:microsoft.com/office/officeart/2005/8/layout/vList3"/>
    <dgm:cxn modelId="{8CCABC24-DD17-43DE-AD4A-E1C288E179CE}" type="presOf" srcId="{481331A6-4402-4A01-8DA1-3632E5F4E414}" destId="{E6A47907-9C1E-4B0D-8C5F-5B279041005B}" srcOrd="0" destOrd="0" presId="urn:microsoft.com/office/officeart/2005/8/layout/vList3"/>
    <dgm:cxn modelId="{7D26FF30-BD57-4923-8F9C-E11B06A8F63A}" srcId="{481331A6-4402-4A01-8DA1-3632E5F4E414}" destId="{FBB80F61-A42B-4B31-91B1-25D3E827D44A}" srcOrd="1" destOrd="0" parTransId="{EF61D4F4-0C72-4A1E-8B5E-F7D6B131C3CE}" sibTransId="{CBAA7899-DBD7-4DD9-95F5-DB6BAB543AA8}"/>
    <dgm:cxn modelId="{26CD5D58-CA58-4F28-AB05-A4A4956B80BE}" type="presOf" srcId="{E61AB058-624F-4434-B814-8D6F20F577E3}" destId="{C2617BB4-B2E8-4F94-B295-BBA36085B8A4}" srcOrd="0" destOrd="0" presId="urn:microsoft.com/office/officeart/2005/8/layout/vList3"/>
    <dgm:cxn modelId="{8A361B97-B6DE-46D0-99B0-793AC540164C}" type="presOf" srcId="{A8F25FC7-D2A3-4A2C-AD29-FB4A50B9688E}" destId="{5488E79F-7929-4F76-9E7D-52CD755DED89}" srcOrd="0" destOrd="0" presId="urn:microsoft.com/office/officeart/2005/8/layout/vList3"/>
    <dgm:cxn modelId="{C95E2A9F-FBE7-40EB-B899-7AF1E5577BF4}" srcId="{481331A6-4402-4A01-8DA1-3632E5F4E414}" destId="{2D53175F-CD33-406F-A692-8EA091A1262D}" srcOrd="3" destOrd="0" parTransId="{E25FE325-6497-49DA-946D-6BF41DF9F918}" sibTransId="{7921340C-73AF-426D-A7B0-BAB3774CFA74}"/>
    <dgm:cxn modelId="{78B8BECE-B75D-49B7-99DB-EBB374138F49}" srcId="{481331A6-4402-4A01-8DA1-3632E5F4E414}" destId="{E61AB058-624F-4434-B814-8D6F20F577E3}" srcOrd="0" destOrd="0" parTransId="{677857DD-2FE4-4204-AC78-5C26E4BCF35C}" sibTransId="{8CC6326E-977B-4C63-9A07-FAE41FD4B767}"/>
    <dgm:cxn modelId="{7DFDD74E-7D98-44D6-85A1-0F57CCDED9B2}" type="presParOf" srcId="{E6A47907-9C1E-4B0D-8C5F-5B279041005B}" destId="{B34A0BF7-58B2-4E9D-8048-A0A433FA3B36}" srcOrd="0" destOrd="0" presId="urn:microsoft.com/office/officeart/2005/8/layout/vList3"/>
    <dgm:cxn modelId="{6E192911-05F2-4F66-BF0E-57E8B43571A9}" type="presParOf" srcId="{B34A0BF7-58B2-4E9D-8048-A0A433FA3B36}" destId="{D8DD70AC-E8CE-4BEE-86BF-829214C4FC3A}" srcOrd="0" destOrd="0" presId="urn:microsoft.com/office/officeart/2005/8/layout/vList3"/>
    <dgm:cxn modelId="{C2489FBF-A81A-4AB9-AE96-3AED1B4BB5CF}" type="presParOf" srcId="{B34A0BF7-58B2-4E9D-8048-A0A433FA3B36}" destId="{C2617BB4-B2E8-4F94-B295-BBA36085B8A4}" srcOrd="1" destOrd="0" presId="urn:microsoft.com/office/officeart/2005/8/layout/vList3"/>
    <dgm:cxn modelId="{C3649410-FE1E-4F03-B1E0-E28D35D327F4}" type="presParOf" srcId="{E6A47907-9C1E-4B0D-8C5F-5B279041005B}" destId="{C97DFE48-24B9-479D-B95E-AA55FE53022F}" srcOrd="1" destOrd="0" presId="urn:microsoft.com/office/officeart/2005/8/layout/vList3"/>
    <dgm:cxn modelId="{CB76F606-946F-4455-9F96-F8D00CEE8716}" type="presParOf" srcId="{E6A47907-9C1E-4B0D-8C5F-5B279041005B}" destId="{38FE062C-38DE-4C54-AFE1-7F22422BF736}" srcOrd="2" destOrd="0" presId="urn:microsoft.com/office/officeart/2005/8/layout/vList3"/>
    <dgm:cxn modelId="{7A37F9E3-3FD1-4D88-BC6B-FAD6CF30A295}" type="presParOf" srcId="{38FE062C-38DE-4C54-AFE1-7F22422BF736}" destId="{1783DD41-4AC7-48E6-B86B-25F61D300E3B}" srcOrd="0" destOrd="0" presId="urn:microsoft.com/office/officeart/2005/8/layout/vList3"/>
    <dgm:cxn modelId="{9ACAAF23-492B-4400-93B2-F6D9C6FD962A}" type="presParOf" srcId="{38FE062C-38DE-4C54-AFE1-7F22422BF736}" destId="{AB328EB9-EF85-491F-B3E0-19F4DC31259D}" srcOrd="1" destOrd="0" presId="urn:microsoft.com/office/officeart/2005/8/layout/vList3"/>
    <dgm:cxn modelId="{EDACCFB5-639F-4DBE-86F6-75A71595A394}" type="presParOf" srcId="{E6A47907-9C1E-4B0D-8C5F-5B279041005B}" destId="{BC0372DC-5BD7-4139-86EF-4ED395289D2B}" srcOrd="3" destOrd="0" presId="urn:microsoft.com/office/officeart/2005/8/layout/vList3"/>
    <dgm:cxn modelId="{7ED180E4-A4C3-473D-B7C1-0FA3C5BFA2BE}" type="presParOf" srcId="{E6A47907-9C1E-4B0D-8C5F-5B279041005B}" destId="{DC5E1657-450C-49B3-A280-B152429021DD}" srcOrd="4" destOrd="0" presId="urn:microsoft.com/office/officeart/2005/8/layout/vList3"/>
    <dgm:cxn modelId="{04085653-3846-46FD-AA2E-9F0D6E41917F}" type="presParOf" srcId="{DC5E1657-450C-49B3-A280-B152429021DD}" destId="{4EE822C5-60E0-4518-B962-8FE83AB48C59}" srcOrd="0" destOrd="0" presId="urn:microsoft.com/office/officeart/2005/8/layout/vList3"/>
    <dgm:cxn modelId="{EE6D8398-AB15-49C8-8334-3FFEE30C151B}" type="presParOf" srcId="{DC5E1657-450C-49B3-A280-B152429021DD}" destId="{5488E79F-7929-4F76-9E7D-52CD755DED89}" srcOrd="1" destOrd="0" presId="urn:microsoft.com/office/officeart/2005/8/layout/vList3"/>
    <dgm:cxn modelId="{141BF567-ADA6-44EF-80F2-E1500C09AC04}" type="presParOf" srcId="{E6A47907-9C1E-4B0D-8C5F-5B279041005B}" destId="{904B4F58-08A8-4264-BB2A-2A3BE9D1D524}" srcOrd="5" destOrd="0" presId="urn:microsoft.com/office/officeart/2005/8/layout/vList3"/>
    <dgm:cxn modelId="{3038138F-B9A6-408D-87C3-9ACA8E3AB571}" type="presParOf" srcId="{E6A47907-9C1E-4B0D-8C5F-5B279041005B}" destId="{11C4E912-A76A-4AD2-9B42-8E5C751630C1}" srcOrd="6" destOrd="0" presId="urn:microsoft.com/office/officeart/2005/8/layout/vList3"/>
    <dgm:cxn modelId="{605084ED-33A6-4E36-9982-8A888C2F120B}" type="presParOf" srcId="{11C4E912-A76A-4AD2-9B42-8E5C751630C1}" destId="{121244EF-5A05-4BB3-B479-053155838082}" srcOrd="0" destOrd="0" presId="urn:microsoft.com/office/officeart/2005/8/layout/vList3"/>
    <dgm:cxn modelId="{80C1FDD5-9EE5-44CE-B298-748C6BD50A95}" type="presParOf" srcId="{11C4E912-A76A-4AD2-9B42-8E5C751630C1}" destId="{63AFD4C2-0AA7-4138-8309-35900A4E101F}"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0BA6B7A-24E5-49D0-8101-C7279F46F2A0}"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CA"/>
        </a:p>
      </dgm:t>
    </dgm:pt>
    <dgm:pt modelId="{47279916-33B7-4FAA-B907-280EA23295D6}">
      <dgm:prSet phldrT="[Text]" custT="1">
        <dgm:style>
          <a:lnRef idx="1">
            <a:schemeClr val="accent5"/>
          </a:lnRef>
          <a:fillRef idx="2">
            <a:schemeClr val="accent5"/>
          </a:fillRef>
          <a:effectRef idx="1">
            <a:schemeClr val="accent5"/>
          </a:effectRef>
          <a:fontRef idx="minor">
            <a:schemeClr val="dk1"/>
          </a:fontRef>
        </dgm:style>
      </dgm:prSet>
      <dgm:spPr/>
      <dgm:t>
        <a:bodyPr/>
        <a:lstStyle/>
        <a:p>
          <a:pPr>
            <a:buFont typeface="Arial" pitchFamily="34" charset="0"/>
            <a:buChar char="•"/>
          </a:pPr>
          <a:r>
            <a:rPr lang="en-US" sz="1200" dirty="0">
              <a:solidFill>
                <a:srgbClr val="002060"/>
              </a:solidFill>
            </a:rPr>
            <a:t>   Income generator for Chambers through advertising revenue.</a:t>
          </a:r>
          <a:endParaRPr lang="en-CA" sz="1200" dirty="0">
            <a:solidFill>
              <a:srgbClr val="002060"/>
            </a:solidFill>
          </a:endParaRPr>
        </a:p>
      </dgm:t>
    </dgm:pt>
    <dgm:pt modelId="{52EE38E3-AACE-4AFF-8540-B88F3D394527}" type="parTrans" cxnId="{B2B95859-C71D-4B21-A595-8C494F31938D}">
      <dgm:prSet/>
      <dgm:spPr/>
      <dgm:t>
        <a:bodyPr/>
        <a:lstStyle/>
        <a:p>
          <a:endParaRPr lang="en-CA"/>
        </a:p>
      </dgm:t>
    </dgm:pt>
    <dgm:pt modelId="{F92DC844-AE6E-4A34-89F0-056130A24BE1}" type="sibTrans" cxnId="{B2B95859-C71D-4B21-A595-8C494F31938D}">
      <dgm:prSet/>
      <dgm:spPr/>
      <dgm:t>
        <a:bodyPr/>
        <a:lstStyle/>
        <a:p>
          <a:endParaRPr lang="en-CA"/>
        </a:p>
      </dgm:t>
    </dgm:pt>
    <dgm:pt modelId="{16FB1AFB-C07A-4A69-B37D-73012922E8B6}">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CA" sz="1200" dirty="0"/>
            <a:t>Enhances your chamber brand – your own local content and advertising. Added value for your members every month.</a:t>
          </a:r>
          <a:endParaRPr lang="en-CA" sz="1200" dirty="0">
            <a:solidFill>
              <a:srgbClr val="002060"/>
            </a:solidFill>
          </a:endParaRPr>
        </a:p>
      </dgm:t>
    </dgm:pt>
    <dgm:pt modelId="{51CC0128-0FC9-4E92-9BF8-8D6D8BB1F260}" type="sibTrans" cxnId="{6EF3B42A-8A3E-401E-A85B-3D4B378E301A}">
      <dgm:prSet/>
      <dgm:spPr/>
      <dgm:t>
        <a:bodyPr/>
        <a:lstStyle/>
        <a:p>
          <a:endParaRPr lang="en-CA"/>
        </a:p>
      </dgm:t>
    </dgm:pt>
    <dgm:pt modelId="{5A60FB2E-DD1D-46EC-96FC-E512943291D3}" type="parTrans" cxnId="{6EF3B42A-8A3E-401E-A85B-3D4B378E301A}">
      <dgm:prSet/>
      <dgm:spPr/>
      <dgm:t>
        <a:bodyPr/>
        <a:lstStyle/>
        <a:p>
          <a:endParaRPr lang="en-CA"/>
        </a:p>
      </dgm:t>
    </dgm:pt>
    <dgm:pt modelId="{9BE56B5F-3CD9-490E-94DF-593CC39736E7}">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200" dirty="0">
              <a:solidFill>
                <a:srgbClr val="002060"/>
              </a:solidFill>
            </a:rPr>
            <a:t>Easy to set up and distribute. </a:t>
          </a:r>
          <a:endParaRPr lang="en-CA" sz="1200" dirty="0">
            <a:solidFill>
              <a:srgbClr val="002060"/>
            </a:solidFill>
          </a:endParaRPr>
        </a:p>
      </dgm:t>
    </dgm:pt>
    <dgm:pt modelId="{1F1D20A8-0A43-4D45-8F0D-E480CBF9170D}" type="parTrans" cxnId="{D0DFFBCD-FF31-4995-80BF-41CBA7B00453}">
      <dgm:prSet/>
      <dgm:spPr/>
      <dgm:t>
        <a:bodyPr/>
        <a:lstStyle/>
        <a:p>
          <a:endParaRPr lang="en-CA"/>
        </a:p>
      </dgm:t>
    </dgm:pt>
    <dgm:pt modelId="{A71D2C3E-74BA-4D45-808D-415AE4B4351D}" type="sibTrans" cxnId="{D0DFFBCD-FF31-4995-80BF-41CBA7B00453}">
      <dgm:prSet/>
      <dgm:spPr/>
      <dgm:t>
        <a:bodyPr/>
        <a:lstStyle/>
        <a:p>
          <a:endParaRPr lang="en-CA"/>
        </a:p>
      </dgm:t>
    </dgm:pt>
    <dgm:pt modelId="{D0CAD9F0-C11C-4260-BD0C-5B56D935CFDA}" type="pres">
      <dgm:prSet presAssocID="{B0BA6B7A-24E5-49D0-8101-C7279F46F2A0}" presName="Name0" presStyleCnt="0">
        <dgm:presLayoutVars>
          <dgm:chMax val="7"/>
          <dgm:chPref val="7"/>
          <dgm:dir/>
        </dgm:presLayoutVars>
      </dgm:prSet>
      <dgm:spPr/>
    </dgm:pt>
    <dgm:pt modelId="{5528D048-27D5-4F30-8776-D23DC2CA7CCF}" type="pres">
      <dgm:prSet presAssocID="{B0BA6B7A-24E5-49D0-8101-C7279F46F2A0}" presName="Name1" presStyleCnt="0"/>
      <dgm:spPr/>
    </dgm:pt>
    <dgm:pt modelId="{EB31942B-F51E-42A0-A48D-6643C4E1D90C}" type="pres">
      <dgm:prSet presAssocID="{B0BA6B7A-24E5-49D0-8101-C7279F46F2A0}" presName="cycle" presStyleCnt="0"/>
      <dgm:spPr/>
    </dgm:pt>
    <dgm:pt modelId="{6B66DFB3-3B86-421D-BECD-0755D55DFA9C}" type="pres">
      <dgm:prSet presAssocID="{B0BA6B7A-24E5-49D0-8101-C7279F46F2A0}" presName="srcNode" presStyleLbl="node1" presStyleIdx="0" presStyleCnt="3"/>
      <dgm:spPr/>
    </dgm:pt>
    <dgm:pt modelId="{7BF0A75E-EBA5-4415-9EAC-38B9144DE581}" type="pres">
      <dgm:prSet presAssocID="{B0BA6B7A-24E5-49D0-8101-C7279F46F2A0}" presName="conn" presStyleLbl="parChTrans1D2" presStyleIdx="0" presStyleCnt="1"/>
      <dgm:spPr/>
    </dgm:pt>
    <dgm:pt modelId="{9B474138-EDBE-48C5-9308-072F1C418C90}" type="pres">
      <dgm:prSet presAssocID="{B0BA6B7A-24E5-49D0-8101-C7279F46F2A0}" presName="extraNode" presStyleLbl="node1" presStyleIdx="0" presStyleCnt="3"/>
      <dgm:spPr/>
    </dgm:pt>
    <dgm:pt modelId="{EB26C406-AF11-4508-A2F0-CAE47F246BF6}" type="pres">
      <dgm:prSet presAssocID="{B0BA6B7A-24E5-49D0-8101-C7279F46F2A0}" presName="dstNode" presStyleLbl="node1" presStyleIdx="0" presStyleCnt="3"/>
      <dgm:spPr/>
    </dgm:pt>
    <dgm:pt modelId="{810E607D-F6A9-4F7B-A16E-8D0E3589FCC8}" type="pres">
      <dgm:prSet presAssocID="{16FB1AFB-C07A-4A69-B37D-73012922E8B6}" presName="text_1" presStyleLbl="node1" presStyleIdx="0" presStyleCnt="3" custScaleY="100141" custLinFactNeighborX="717" custLinFactNeighborY="17218">
        <dgm:presLayoutVars>
          <dgm:bulletEnabled val="1"/>
        </dgm:presLayoutVars>
      </dgm:prSet>
      <dgm:spPr/>
    </dgm:pt>
    <dgm:pt modelId="{E3D394C1-17B0-4C35-9A17-353B916FFEA8}" type="pres">
      <dgm:prSet presAssocID="{16FB1AFB-C07A-4A69-B37D-73012922E8B6}" presName="accent_1" presStyleCnt="0"/>
      <dgm:spPr/>
    </dgm:pt>
    <dgm:pt modelId="{3C238533-DD0B-4ED0-A575-89ED7ADD0649}" type="pres">
      <dgm:prSet presAssocID="{16FB1AFB-C07A-4A69-B37D-73012922E8B6}" presName="accentRepeatNode" presStyleLbl="solidFgAcc1" presStyleIdx="0" presStyleCnt="3" custScaleX="99855" custScaleY="99855" custLinFactNeighborX="2388" custLinFactNeighborY="8123"/>
      <dgm:spPr>
        <a:ln>
          <a:solidFill>
            <a:srgbClr val="002060"/>
          </a:solidFill>
        </a:ln>
      </dgm:spPr>
    </dgm:pt>
    <dgm:pt modelId="{DD9F5B4B-233E-4660-B77A-C7A88C23268A}" type="pres">
      <dgm:prSet presAssocID="{9BE56B5F-3CD9-490E-94DF-593CC39736E7}" presName="text_2" presStyleLbl="node1" presStyleIdx="1" presStyleCnt="3" custScaleY="94361" custLinFactNeighborX="748" custLinFactNeighborY="155">
        <dgm:presLayoutVars>
          <dgm:bulletEnabled val="1"/>
        </dgm:presLayoutVars>
      </dgm:prSet>
      <dgm:spPr/>
    </dgm:pt>
    <dgm:pt modelId="{935476BC-DB1E-4D85-AD03-653C6F17FB62}" type="pres">
      <dgm:prSet presAssocID="{9BE56B5F-3CD9-490E-94DF-593CC39736E7}" presName="accent_2" presStyleCnt="0"/>
      <dgm:spPr/>
    </dgm:pt>
    <dgm:pt modelId="{50B48454-0EAB-41DF-8564-4A92C12137D9}" type="pres">
      <dgm:prSet presAssocID="{9BE56B5F-3CD9-490E-94DF-593CC39736E7}" presName="accentRepeatNode" presStyleLbl="solidFgAcc1" presStyleIdx="1" presStyleCnt="3" custScaleX="99855" custScaleY="99855" custLinFactNeighborX="-9464" custLinFactNeighborY="1723"/>
      <dgm:spPr>
        <a:ln>
          <a:solidFill>
            <a:srgbClr val="002060"/>
          </a:solidFill>
        </a:ln>
      </dgm:spPr>
    </dgm:pt>
    <dgm:pt modelId="{163CD200-FBAA-4CB3-A9AD-4DAF47963EAF}" type="pres">
      <dgm:prSet presAssocID="{47279916-33B7-4FAA-B907-280EA23295D6}" presName="text_3" presStyleLbl="node1" presStyleIdx="2" presStyleCnt="3" custScaleX="101433">
        <dgm:presLayoutVars>
          <dgm:bulletEnabled val="1"/>
        </dgm:presLayoutVars>
      </dgm:prSet>
      <dgm:spPr/>
    </dgm:pt>
    <dgm:pt modelId="{AD6A84A0-25E7-4C6C-9C8F-AF237EDE6E1F}" type="pres">
      <dgm:prSet presAssocID="{47279916-33B7-4FAA-B907-280EA23295D6}" presName="accent_3" presStyleCnt="0"/>
      <dgm:spPr/>
    </dgm:pt>
    <dgm:pt modelId="{CC1F0748-88AE-4091-AA51-2451B02CEA29}" type="pres">
      <dgm:prSet presAssocID="{47279916-33B7-4FAA-B907-280EA23295D6}" presName="accentRepeatNode" presStyleLbl="solidFgAcc1" presStyleIdx="2" presStyleCnt="3"/>
      <dgm:spPr>
        <a:ln>
          <a:solidFill>
            <a:srgbClr val="002060"/>
          </a:solidFill>
        </a:ln>
      </dgm:spPr>
    </dgm:pt>
  </dgm:ptLst>
  <dgm:cxnLst>
    <dgm:cxn modelId="{8C119209-7CCE-4B7E-B4D7-825F7F9A6282}" type="presOf" srcId="{47279916-33B7-4FAA-B907-280EA23295D6}" destId="{163CD200-FBAA-4CB3-A9AD-4DAF47963EAF}" srcOrd="0" destOrd="0" presId="urn:microsoft.com/office/officeart/2008/layout/VerticalCurvedList"/>
    <dgm:cxn modelId="{C8FF4B0B-B505-4CA6-892F-79165A72D627}" type="presOf" srcId="{51CC0128-0FC9-4E92-9BF8-8D6D8BB1F260}" destId="{7BF0A75E-EBA5-4415-9EAC-38B9144DE581}" srcOrd="0" destOrd="0" presId="urn:microsoft.com/office/officeart/2008/layout/VerticalCurvedList"/>
    <dgm:cxn modelId="{6EF3B42A-8A3E-401E-A85B-3D4B378E301A}" srcId="{B0BA6B7A-24E5-49D0-8101-C7279F46F2A0}" destId="{16FB1AFB-C07A-4A69-B37D-73012922E8B6}" srcOrd="0" destOrd="0" parTransId="{5A60FB2E-DD1D-46EC-96FC-E512943291D3}" sibTransId="{51CC0128-0FC9-4E92-9BF8-8D6D8BB1F260}"/>
    <dgm:cxn modelId="{B2B95859-C71D-4B21-A595-8C494F31938D}" srcId="{B0BA6B7A-24E5-49D0-8101-C7279F46F2A0}" destId="{47279916-33B7-4FAA-B907-280EA23295D6}" srcOrd="2" destOrd="0" parTransId="{52EE38E3-AACE-4AFF-8540-B88F3D394527}" sibTransId="{F92DC844-AE6E-4A34-89F0-056130A24BE1}"/>
    <dgm:cxn modelId="{ADBAA27C-DBA3-4A90-8432-E74D6B063FE1}" type="presOf" srcId="{16FB1AFB-C07A-4A69-B37D-73012922E8B6}" destId="{810E607D-F6A9-4F7B-A16E-8D0E3589FCC8}" srcOrd="0" destOrd="0" presId="urn:microsoft.com/office/officeart/2008/layout/VerticalCurvedList"/>
    <dgm:cxn modelId="{D0DFFBCD-FF31-4995-80BF-41CBA7B00453}" srcId="{B0BA6B7A-24E5-49D0-8101-C7279F46F2A0}" destId="{9BE56B5F-3CD9-490E-94DF-593CC39736E7}" srcOrd="1" destOrd="0" parTransId="{1F1D20A8-0A43-4D45-8F0D-E480CBF9170D}" sibTransId="{A71D2C3E-74BA-4D45-808D-415AE4B4351D}"/>
    <dgm:cxn modelId="{67D022D5-DE6F-4627-9A56-201E75356190}" type="presOf" srcId="{B0BA6B7A-24E5-49D0-8101-C7279F46F2A0}" destId="{D0CAD9F0-C11C-4260-BD0C-5B56D935CFDA}" srcOrd="0" destOrd="0" presId="urn:microsoft.com/office/officeart/2008/layout/VerticalCurvedList"/>
    <dgm:cxn modelId="{7112CDE9-6A22-4E26-9567-3950C3920CC6}" type="presOf" srcId="{9BE56B5F-3CD9-490E-94DF-593CC39736E7}" destId="{DD9F5B4B-233E-4660-B77A-C7A88C23268A}" srcOrd="0" destOrd="0" presId="urn:microsoft.com/office/officeart/2008/layout/VerticalCurvedList"/>
    <dgm:cxn modelId="{712058BD-3EF5-41BE-888E-7068D40B476D}" type="presParOf" srcId="{D0CAD9F0-C11C-4260-BD0C-5B56D935CFDA}" destId="{5528D048-27D5-4F30-8776-D23DC2CA7CCF}" srcOrd="0" destOrd="0" presId="urn:microsoft.com/office/officeart/2008/layout/VerticalCurvedList"/>
    <dgm:cxn modelId="{94022941-F12E-4782-ACCE-8514F36A7B28}" type="presParOf" srcId="{5528D048-27D5-4F30-8776-D23DC2CA7CCF}" destId="{EB31942B-F51E-42A0-A48D-6643C4E1D90C}" srcOrd="0" destOrd="0" presId="urn:microsoft.com/office/officeart/2008/layout/VerticalCurvedList"/>
    <dgm:cxn modelId="{E0EBF60B-F5B6-4F48-B694-E6A5C21AE7F1}" type="presParOf" srcId="{EB31942B-F51E-42A0-A48D-6643C4E1D90C}" destId="{6B66DFB3-3B86-421D-BECD-0755D55DFA9C}" srcOrd="0" destOrd="0" presId="urn:microsoft.com/office/officeart/2008/layout/VerticalCurvedList"/>
    <dgm:cxn modelId="{86B238BC-8BDC-4B26-A46F-5CA81E039217}" type="presParOf" srcId="{EB31942B-F51E-42A0-A48D-6643C4E1D90C}" destId="{7BF0A75E-EBA5-4415-9EAC-38B9144DE581}" srcOrd="1" destOrd="0" presId="urn:microsoft.com/office/officeart/2008/layout/VerticalCurvedList"/>
    <dgm:cxn modelId="{75F0C04B-4BA4-491C-9A4C-4AD86897E4AD}" type="presParOf" srcId="{EB31942B-F51E-42A0-A48D-6643C4E1D90C}" destId="{9B474138-EDBE-48C5-9308-072F1C418C90}" srcOrd="2" destOrd="0" presId="urn:microsoft.com/office/officeart/2008/layout/VerticalCurvedList"/>
    <dgm:cxn modelId="{98903B09-F514-4847-B0D3-DE15C2176F03}" type="presParOf" srcId="{EB31942B-F51E-42A0-A48D-6643C4E1D90C}" destId="{EB26C406-AF11-4508-A2F0-CAE47F246BF6}" srcOrd="3" destOrd="0" presId="urn:microsoft.com/office/officeart/2008/layout/VerticalCurvedList"/>
    <dgm:cxn modelId="{C3C80DD3-847C-4F68-97FC-E9BB95C6CF9F}" type="presParOf" srcId="{5528D048-27D5-4F30-8776-D23DC2CA7CCF}" destId="{810E607D-F6A9-4F7B-A16E-8D0E3589FCC8}" srcOrd="1" destOrd="0" presId="urn:microsoft.com/office/officeart/2008/layout/VerticalCurvedList"/>
    <dgm:cxn modelId="{AC460E51-4E29-4E6A-B035-D617A1FCDB55}" type="presParOf" srcId="{5528D048-27D5-4F30-8776-D23DC2CA7CCF}" destId="{E3D394C1-17B0-4C35-9A17-353B916FFEA8}" srcOrd="2" destOrd="0" presId="urn:microsoft.com/office/officeart/2008/layout/VerticalCurvedList"/>
    <dgm:cxn modelId="{98F5A7F9-EBAD-41EB-A5A7-9E821AD6CAE0}" type="presParOf" srcId="{E3D394C1-17B0-4C35-9A17-353B916FFEA8}" destId="{3C238533-DD0B-4ED0-A575-89ED7ADD0649}" srcOrd="0" destOrd="0" presId="urn:microsoft.com/office/officeart/2008/layout/VerticalCurvedList"/>
    <dgm:cxn modelId="{5236960B-5C40-4D08-B0A6-F6FB3B7CEDC9}" type="presParOf" srcId="{5528D048-27D5-4F30-8776-D23DC2CA7CCF}" destId="{DD9F5B4B-233E-4660-B77A-C7A88C23268A}" srcOrd="3" destOrd="0" presId="urn:microsoft.com/office/officeart/2008/layout/VerticalCurvedList"/>
    <dgm:cxn modelId="{22D317A6-D42C-442F-9898-23CAA64502D1}" type="presParOf" srcId="{5528D048-27D5-4F30-8776-D23DC2CA7CCF}" destId="{935476BC-DB1E-4D85-AD03-653C6F17FB62}" srcOrd="4" destOrd="0" presId="urn:microsoft.com/office/officeart/2008/layout/VerticalCurvedList"/>
    <dgm:cxn modelId="{99E4EB8D-8029-4FA7-AA8D-60DC84025C5B}" type="presParOf" srcId="{935476BC-DB1E-4D85-AD03-653C6F17FB62}" destId="{50B48454-0EAB-41DF-8564-4A92C12137D9}" srcOrd="0" destOrd="0" presId="urn:microsoft.com/office/officeart/2008/layout/VerticalCurvedList"/>
    <dgm:cxn modelId="{B824764C-5F75-4131-8FA6-98C05946D296}" type="presParOf" srcId="{5528D048-27D5-4F30-8776-D23DC2CA7CCF}" destId="{163CD200-FBAA-4CB3-A9AD-4DAF47963EAF}" srcOrd="5" destOrd="0" presId="urn:microsoft.com/office/officeart/2008/layout/VerticalCurvedList"/>
    <dgm:cxn modelId="{2A409517-BEEC-455C-90F8-8F8F0196C99A}" type="presParOf" srcId="{5528D048-27D5-4F30-8776-D23DC2CA7CCF}" destId="{AD6A84A0-25E7-4C6C-9C8F-AF237EDE6E1F}" srcOrd="6" destOrd="0" presId="urn:microsoft.com/office/officeart/2008/layout/VerticalCurvedList"/>
    <dgm:cxn modelId="{212591D7-7E24-4F51-8057-9D662FC14AAE}" type="presParOf" srcId="{AD6A84A0-25E7-4C6C-9C8F-AF237EDE6E1F}" destId="{CC1F0748-88AE-4091-AA51-2451B02CEA29}" srcOrd="0" destOrd="0" presId="urn:microsoft.com/office/officeart/2008/layout/VerticalCurvedList"/>
  </dgm:cxnLst>
  <dgm:bg/>
  <dgm:whole>
    <a:ln>
      <a:no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17BB4-B2E8-4F94-B295-BBA36085B8A4}">
      <dsp:nvSpPr>
        <dsp:cNvPr id="0" name=""/>
        <dsp:cNvSpPr/>
      </dsp:nvSpPr>
      <dsp:spPr>
        <a:xfrm rot="10800000">
          <a:off x="1643945" y="58036"/>
          <a:ext cx="2863932" cy="612629"/>
        </a:xfrm>
        <a:prstGeom prst="homePlat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514" tIns="76200" rIns="142240" bIns="76200" numCol="1" spcCol="1270" anchor="ctr" anchorCtr="0">
          <a:noAutofit/>
        </a:bodyPr>
        <a:lstStyle/>
        <a:p>
          <a:pPr marL="0" lvl="0" indent="0" algn="ctr" defTabSz="889000">
            <a:lnSpc>
              <a:spcPct val="90000"/>
            </a:lnSpc>
            <a:spcBef>
              <a:spcPct val="0"/>
            </a:spcBef>
            <a:spcAft>
              <a:spcPct val="35000"/>
            </a:spcAft>
            <a:buNone/>
          </a:pPr>
          <a:r>
            <a:rPr lang="en-CA" sz="2000" kern="1200" dirty="0"/>
            <a:t>Employee Benefits Plan</a:t>
          </a:r>
        </a:p>
      </dsp:txBody>
      <dsp:txXfrm rot="10800000">
        <a:off x="1797102" y="58036"/>
        <a:ext cx="2710775" cy="612629"/>
      </dsp:txXfrm>
    </dsp:sp>
    <dsp:sp modelId="{D8DD70AC-E8CE-4BEE-86BF-829214C4FC3A}">
      <dsp:nvSpPr>
        <dsp:cNvPr id="0" name=""/>
        <dsp:cNvSpPr/>
      </dsp:nvSpPr>
      <dsp:spPr>
        <a:xfrm>
          <a:off x="927088" y="86089"/>
          <a:ext cx="729103" cy="729103"/>
        </a:xfrm>
        <a:prstGeom prst="ellipse">
          <a:avLst/>
        </a:prstGeom>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B328EB9-EF85-491F-B3E0-19F4DC31259D}">
      <dsp:nvSpPr>
        <dsp:cNvPr id="0" name=""/>
        <dsp:cNvSpPr/>
      </dsp:nvSpPr>
      <dsp:spPr>
        <a:xfrm rot="10800000">
          <a:off x="1608545" y="1041263"/>
          <a:ext cx="3072396" cy="519150"/>
        </a:xfrm>
        <a:prstGeom prst="homePlat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514" tIns="76200" rIns="142240" bIns="76200" numCol="1" spcCol="1270" anchor="ctr" anchorCtr="0">
          <a:noAutofit/>
        </a:bodyPr>
        <a:lstStyle/>
        <a:p>
          <a:pPr marL="0" lvl="0" indent="0" algn="ctr" defTabSz="889000">
            <a:lnSpc>
              <a:spcPct val="90000"/>
            </a:lnSpc>
            <a:spcBef>
              <a:spcPct val="0"/>
            </a:spcBef>
            <a:spcAft>
              <a:spcPct val="35000"/>
            </a:spcAft>
            <a:buNone/>
          </a:pPr>
          <a:r>
            <a:rPr lang="en-CA" sz="2000" kern="1200" dirty="0"/>
            <a:t>Online Payroll and Human Resources Programs</a:t>
          </a:r>
        </a:p>
      </dsp:txBody>
      <dsp:txXfrm rot="10800000">
        <a:off x="1738332" y="1041263"/>
        <a:ext cx="2942609" cy="519150"/>
      </dsp:txXfrm>
    </dsp:sp>
    <dsp:sp modelId="{1783DD41-4AC7-48E6-B86B-25F61D300E3B}">
      <dsp:nvSpPr>
        <dsp:cNvPr id="0" name=""/>
        <dsp:cNvSpPr/>
      </dsp:nvSpPr>
      <dsp:spPr>
        <a:xfrm>
          <a:off x="999897" y="980398"/>
          <a:ext cx="729103" cy="729103"/>
        </a:xfrm>
        <a:prstGeom prst="ellipse">
          <a:avLst/>
        </a:prstGeom>
        <a:blipFill>
          <a:blip xmlns:r="http://schemas.openxmlformats.org/officeDocument/2006/relationships" r:embed="rId3">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488E79F-7929-4F76-9E7D-52CD755DED89}">
      <dsp:nvSpPr>
        <dsp:cNvPr id="0" name=""/>
        <dsp:cNvSpPr/>
      </dsp:nvSpPr>
      <dsp:spPr>
        <a:xfrm rot="10800000">
          <a:off x="1480205" y="1894757"/>
          <a:ext cx="3610378" cy="729103"/>
        </a:xfrm>
        <a:prstGeom prst="homePlat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514" tIns="76200" rIns="142240" bIns="76200" numCol="1" spcCol="1270" anchor="ctr" anchorCtr="0">
          <a:noAutofit/>
        </a:bodyPr>
        <a:lstStyle/>
        <a:p>
          <a:pPr marL="0" lvl="0" indent="0" algn="ctr" defTabSz="889000">
            <a:lnSpc>
              <a:spcPct val="90000"/>
            </a:lnSpc>
            <a:spcBef>
              <a:spcPct val="0"/>
            </a:spcBef>
            <a:spcAft>
              <a:spcPct val="35000"/>
            </a:spcAft>
            <a:buNone/>
          </a:pPr>
          <a:r>
            <a:rPr lang="en-CA" sz="2000" kern="1200" dirty="0"/>
            <a:t>Hotels and Car Rentals Worldwide</a:t>
          </a:r>
        </a:p>
      </dsp:txBody>
      <dsp:txXfrm rot="10800000">
        <a:off x="1662481" y="1894757"/>
        <a:ext cx="3428102" cy="729103"/>
      </dsp:txXfrm>
    </dsp:sp>
    <dsp:sp modelId="{4EE822C5-60E0-4518-B962-8FE83AB48C59}">
      <dsp:nvSpPr>
        <dsp:cNvPr id="0" name=""/>
        <dsp:cNvSpPr/>
      </dsp:nvSpPr>
      <dsp:spPr>
        <a:xfrm>
          <a:off x="885896" y="1871637"/>
          <a:ext cx="729103" cy="729103"/>
        </a:xfrm>
        <a:prstGeom prst="ellipse">
          <a:avLst/>
        </a:prstGeom>
        <a:blipFill>
          <a:blip xmlns:r="http://schemas.openxmlformats.org/officeDocument/2006/relationships" r:embed="rId5">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3AFD4C2-0AA7-4138-8309-35900A4E101F}">
      <dsp:nvSpPr>
        <dsp:cNvPr id="0" name=""/>
        <dsp:cNvSpPr/>
      </dsp:nvSpPr>
      <dsp:spPr>
        <a:xfrm rot="10800000">
          <a:off x="1373988" y="2841504"/>
          <a:ext cx="3610378" cy="729103"/>
        </a:xfrm>
        <a:prstGeom prst="homePlat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514" tIns="76200" rIns="142240" bIns="76200" numCol="1" spcCol="1270" anchor="ctr" anchorCtr="0">
          <a:noAutofit/>
        </a:bodyPr>
        <a:lstStyle/>
        <a:p>
          <a:pPr marL="0" lvl="0" indent="0" algn="ctr" defTabSz="889000">
            <a:lnSpc>
              <a:spcPct val="90000"/>
            </a:lnSpc>
            <a:spcBef>
              <a:spcPct val="0"/>
            </a:spcBef>
            <a:spcAft>
              <a:spcPct val="35000"/>
            </a:spcAft>
            <a:buNone/>
          </a:pPr>
          <a:r>
            <a:rPr lang="en-CA" sz="2000" kern="1200" dirty="0"/>
            <a:t>Electronic Payment Processing and Merchant Services</a:t>
          </a:r>
        </a:p>
      </dsp:txBody>
      <dsp:txXfrm rot="10800000">
        <a:off x="1556264" y="2841504"/>
        <a:ext cx="3428102" cy="729103"/>
      </dsp:txXfrm>
    </dsp:sp>
    <dsp:sp modelId="{121244EF-5A05-4BB3-B479-053155838082}">
      <dsp:nvSpPr>
        <dsp:cNvPr id="0" name=""/>
        <dsp:cNvSpPr/>
      </dsp:nvSpPr>
      <dsp:spPr>
        <a:xfrm>
          <a:off x="864300" y="2863092"/>
          <a:ext cx="729103" cy="729103"/>
        </a:xfrm>
        <a:prstGeom prst="ellipse">
          <a:avLst/>
        </a:prstGeom>
        <a:blipFill>
          <a:blip xmlns:r="http://schemas.openxmlformats.org/officeDocument/2006/relationships" r:embed="rId7">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0B030CA-E171-45F8-B837-B8E0236CCBBA}">
      <dsp:nvSpPr>
        <dsp:cNvPr id="0" name=""/>
        <dsp:cNvSpPr/>
      </dsp:nvSpPr>
      <dsp:spPr>
        <a:xfrm rot="10800000">
          <a:off x="1373988" y="3789515"/>
          <a:ext cx="3610378" cy="729103"/>
        </a:xfrm>
        <a:prstGeom prst="homePlat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514" tIns="76200" rIns="142240" bIns="76200" numCol="1" spcCol="1270" anchor="ctr" anchorCtr="0">
          <a:noAutofit/>
        </a:bodyPr>
        <a:lstStyle/>
        <a:p>
          <a:pPr marL="0" lvl="0" indent="0" algn="ctr" defTabSz="889000">
            <a:lnSpc>
              <a:spcPct val="90000"/>
            </a:lnSpc>
            <a:spcBef>
              <a:spcPct val="0"/>
            </a:spcBef>
            <a:spcAft>
              <a:spcPct val="35000"/>
            </a:spcAft>
            <a:buNone/>
          </a:pPr>
          <a:r>
            <a:rPr lang="en-CA" sz="2000" kern="1200" dirty="0"/>
            <a:t>Fuel Discount Programs</a:t>
          </a:r>
        </a:p>
      </dsp:txBody>
      <dsp:txXfrm rot="10800000">
        <a:off x="1556264" y="3789515"/>
        <a:ext cx="3428102" cy="729103"/>
      </dsp:txXfrm>
    </dsp:sp>
    <dsp:sp modelId="{3DD7B60E-E9D4-4398-A9D6-60E0568EB494}">
      <dsp:nvSpPr>
        <dsp:cNvPr id="0" name=""/>
        <dsp:cNvSpPr/>
      </dsp:nvSpPr>
      <dsp:spPr>
        <a:xfrm>
          <a:off x="878248" y="3789515"/>
          <a:ext cx="729103" cy="729103"/>
        </a:xfrm>
        <a:prstGeom prst="ellipse">
          <a:avLst/>
        </a:prstGeom>
        <a:blipFill>
          <a:blip xmlns:r="http://schemas.openxmlformats.org/officeDocument/2006/relationships" r:embed="rId9">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17BB4-B2E8-4F94-B295-BBA36085B8A4}">
      <dsp:nvSpPr>
        <dsp:cNvPr id="0" name=""/>
        <dsp:cNvSpPr/>
      </dsp:nvSpPr>
      <dsp:spPr>
        <a:xfrm rot="10800000">
          <a:off x="1164116" y="0"/>
          <a:ext cx="3713318" cy="946270"/>
        </a:xfrm>
        <a:prstGeom prst="homePlat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7279" tIns="76200" rIns="142240" bIns="76200" numCol="1" spcCol="1270" anchor="ctr" anchorCtr="0">
          <a:noAutofit/>
        </a:bodyPr>
        <a:lstStyle/>
        <a:p>
          <a:pPr marL="0" lvl="0" indent="0" algn="ctr" defTabSz="889000">
            <a:lnSpc>
              <a:spcPct val="90000"/>
            </a:lnSpc>
            <a:spcBef>
              <a:spcPct val="0"/>
            </a:spcBef>
            <a:spcAft>
              <a:spcPct val="35000"/>
            </a:spcAft>
            <a:buNone/>
          </a:pPr>
          <a:r>
            <a:rPr lang="en-CA" sz="2000" kern="1200" dirty="0"/>
            <a:t>Business Supplies</a:t>
          </a:r>
        </a:p>
      </dsp:txBody>
      <dsp:txXfrm rot="10800000">
        <a:off x="1400683" y="0"/>
        <a:ext cx="3476751" cy="946270"/>
      </dsp:txXfrm>
    </dsp:sp>
    <dsp:sp modelId="{D8DD70AC-E8CE-4BEE-86BF-829214C4FC3A}">
      <dsp:nvSpPr>
        <dsp:cNvPr id="0" name=""/>
        <dsp:cNvSpPr/>
      </dsp:nvSpPr>
      <dsp:spPr>
        <a:xfrm>
          <a:off x="1153434" y="0"/>
          <a:ext cx="946270" cy="946270"/>
        </a:xfrm>
        <a:prstGeom prst="ellipse">
          <a:avLst/>
        </a:prstGeom>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B328EB9-EF85-491F-B3E0-19F4DC31259D}">
      <dsp:nvSpPr>
        <dsp:cNvPr id="0" name=""/>
        <dsp:cNvSpPr/>
      </dsp:nvSpPr>
      <dsp:spPr>
        <a:xfrm rot="10800000">
          <a:off x="1168328" y="1229626"/>
          <a:ext cx="3713318" cy="946270"/>
        </a:xfrm>
        <a:prstGeom prst="homePlat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7279" tIns="76200" rIns="142240" bIns="76200" numCol="1" spcCol="1270" anchor="ctr" anchorCtr="0">
          <a:noAutofit/>
        </a:bodyPr>
        <a:lstStyle/>
        <a:p>
          <a:pPr marL="0" lvl="0" indent="0" algn="ctr" defTabSz="889000">
            <a:lnSpc>
              <a:spcPct val="90000"/>
            </a:lnSpc>
            <a:spcBef>
              <a:spcPct val="0"/>
            </a:spcBef>
            <a:spcAft>
              <a:spcPct val="35000"/>
            </a:spcAft>
            <a:buNone/>
          </a:pPr>
          <a:r>
            <a:rPr lang="en-CA" sz="2000" kern="1200" dirty="0"/>
            <a:t>Online</a:t>
          </a:r>
          <a:r>
            <a:rPr lang="en-CA" sz="2000" kern="1200" baseline="0" dirty="0"/>
            <a:t> Marketing Management</a:t>
          </a:r>
          <a:endParaRPr lang="en-CA" sz="2000" kern="1200" dirty="0"/>
        </a:p>
      </dsp:txBody>
      <dsp:txXfrm rot="10800000">
        <a:off x="1404895" y="1229626"/>
        <a:ext cx="3476751" cy="946270"/>
      </dsp:txXfrm>
    </dsp:sp>
    <dsp:sp modelId="{1783DD41-4AC7-48E6-B86B-25F61D300E3B}">
      <dsp:nvSpPr>
        <dsp:cNvPr id="0" name=""/>
        <dsp:cNvSpPr/>
      </dsp:nvSpPr>
      <dsp:spPr>
        <a:xfrm>
          <a:off x="1042654" y="1268990"/>
          <a:ext cx="932076" cy="838376"/>
        </a:xfrm>
        <a:prstGeom prst="ellipse">
          <a:avLst/>
        </a:prstGeom>
        <a:blipFill>
          <a:blip xmlns:r="http://schemas.openxmlformats.org/officeDocument/2006/relationships" r:embed="rId3">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488E79F-7929-4F76-9E7D-52CD755DED89}">
      <dsp:nvSpPr>
        <dsp:cNvPr id="0" name=""/>
        <dsp:cNvSpPr/>
      </dsp:nvSpPr>
      <dsp:spPr>
        <a:xfrm rot="10800000">
          <a:off x="1043068" y="2458364"/>
          <a:ext cx="4540868" cy="946270"/>
        </a:xfrm>
        <a:prstGeom prst="homePlat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7279" tIns="76200" rIns="142240" bIns="76200" numCol="1" spcCol="1270" anchor="ctr" anchorCtr="0">
          <a:noAutofit/>
        </a:bodyPr>
        <a:lstStyle/>
        <a:p>
          <a:pPr marL="0" lvl="0" indent="0" algn="ctr" defTabSz="889000">
            <a:lnSpc>
              <a:spcPct val="90000"/>
            </a:lnSpc>
            <a:spcBef>
              <a:spcPct val="0"/>
            </a:spcBef>
            <a:spcAft>
              <a:spcPct val="35000"/>
            </a:spcAft>
            <a:buNone/>
          </a:pPr>
          <a:r>
            <a:rPr lang="en-CA" sz="2000" kern="1200" dirty="0"/>
            <a:t>Experiential Learning/Project Support Program</a:t>
          </a:r>
        </a:p>
      </dsp:txBody>
      <dsp:txXfrm rot="10800000">
        <a:off x="1279635" y="2458364"/>
        <a:ext cx="4304301" cy="946270"/>
      </dsp:txXfrm>
    </dsp:sp>
    <dsp:sp modelId="{4EE822C5-60E0-4518-B962-8FE83AB48C59}">
      <dsp:nvSpPr>
        <dsp:cNvPr id="0" name=""/>
        <dsp:cNvSpPr/>
      </dsp:nvSpPr>
      <dsp:spPr>
        <a:xfrm>
          <a:off x="987368" y="2565293"/>
          <a:ext cx="669552" cy="692366"/>
        </a:xfrm>
        <a:prstGeom prst="ellipse">
          <a:avLst/>
        </a:prstGeom>
        <a:blipFill>
          <a:blip xmlns:r="http://schemas.openxmlformats.org/officeDocument/2006/relationships" r:embed="rId5">
            <a:duotone>
              <a:schemeClr val="accent5">
                <a:hueOff val="0"/>
                <a:satOff val="0"/>
                <a:lumOff val="0"/>
                <a:alphaOff val="0"/>
                <a:shade val="20000"/>
                <a:satMod val="200000"/>
              </a:schemeClr>
              <a:schemeClr val="accent5">
                <a:hueOff val="0"/>
                <a:satOff val="0"/>
                <a:lumOff val="0"/>
                <a:alphaOff val="0"/>
                <a:tint val="12000"/>
                <a:satMod val="190000"/>
              </a:schemeClr>
            </a:duotone>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3AFD4C2-0AA7-4138-8309-35900A4E101F}">
      <dsp:nvSpPr>
        <dsp:cNvPr id="0" name=""/>
        <dsp:cNvSpPr/>
      </dsp:nvSpPr>
      <dsp:spPr>
        <a:xfrm rot="10800000">
          <a:off x="1171876" y="3687990"/>
          <a:ext cx="3713318" cy="946270"/>
        </a:xfrm>
        <a:prstGeom prst="homePlat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7279" tIns="76200" rIns="142240" bIns="76200" numCol="1" spcCol="1270" anchor="ctr" anchorCtr="0">
          <a:noAutofit/>
        </a:bodyPr>
        <a:lstStyle/>
        <a:p>
          <a:pPr marL="0" lvl="0" indent="0" algn="ctr" defTabSz="889000">
            <a:lnSpc>
              <a:spcPct val="90000"/>
            </a:lnSpc>
            <a:spcBef>
              <a:spcPct val="0"/>
            </a:spcBef>
            <a:spcAft>
              <a:spcPct val="35000"/>
            </a:spcAft>
            <a:buNone/>
          </a:pPr>
          <a:r>
            <a:rPr lang="en-CA" sz="2000" kern="1200" dirty="0"/>
            <a:t>And More!</a:t>
          </a:r>
        </a:p>
      </dsp:txBody>
      <dsp:txXfrm rot="10800000">
        <a:off x="1408443" y="3687990"/>
        <a:ext cx="3476751" cy="946270"/>
      </dsp:txXfrm>
    </dsp:sp>
    <dsp:sp modelId="{121244EF-5A05-4BB3-B479-053155838082}">
      <dsp:nvSpPr>
        <dsp:cNvPr id="0" name=""/>
        <dsp:cNvSpPr/>
      </dsp:nvSpPr>
      <dsp:spPr>
        <a:xfrm>
          <a:off x="1066424" y="3662122"/>
          <a:ext cx="946270" cy="946270"/>
        </a:xfrm>
        <a:prstGeom prst="ellipse">
          <a:avLst/>
        </a:prstGeom>
        <a:blipFill>
          <a:blip xmlns:r="http://schemas.openxmlformats.org/officeDocument/2006/relationships" r:embed="rId7">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0A75E-EBA5-4415-9EAC-38B9144DE581}">
      <dsp:nvSpPr>
        <dsp:cNvPr id="0" name=""/>
        <dsp:cNvSpPr/>
      </dsp:nvSpPr>
      <dsp:spPr>
        <a:xfrm>
          <a:off x="-3080631" y="-471714"/>
          <a:ext cx="3654556" cy="3654556"/>
        </a:xfrm>
        <a:prstGeom prst="blockArc">
          <a:avLst>
            <a:gd name="adj1" fmla="val 18900000"/>
            <a:gd name="adj2" fmla="val 2700000"/>
            <a:gd name="adj3" fmla="val 59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0E607D-F6A9-4F7B-A16E-8D0E3589FCC8}">
      <dsp:nvSpPr>
        <dsp:cNvPr id="0" name=""/>
        <dsp:cNvSpPr/>
      </dsp:nvSpPr>
      <dsp:spPr>
        <a:xfrm>
          <a:off x="396832" y="364090"/>
          <a:ext cx="4720212" cy="542990"/>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430392" tIns="30480" rIns="30480" bIns="30480" numCol="1" spcCol="1270" anchor="ctr" anchorCtr="0">
          <a:noAutofit/>
        </a:bodyPr>
        <a:lstStyle/>
        <a:p>
          <a:pPr marL="0" lvl="0" indent="0" algn="l" defTabSz="533400">
            <a:lnSpc>
              <a:spcPct val="90000"/>
            </a:lnSpc>
            <a:spcBef>
              <a:spcPct val="0"/>
            </a:spcBef>
            <a:spcAft>
              <a:spcPct val="35000"/>
            </a:spcAft>
            <a:buNone/>
          </a:pPr>
          <a:r>
            <a:rPr lang="en-CA" sz="1200" kern="1200" dirty="0"/>
            <a:t>Enhances your chamber brand – your own local content and advertising. Added value for your members every month.</a:t>
          </a:r>
          <a:endParaRPr lang="en-CA" sz="1200" kern="1200" dirty="0">
            <a:solidFill>
              <a:srgbClr val="002060"/>
            </a:solidFill>
          </a:endParaRPr>
        </a:p>
      </dsp:txBody>
      <dsp:txXfrm>
        <a:off x="396832" y="364090"/>
        <a:ext cx="4720212" cy="542990"/>
      </dsp:txXfrm>
    </dsp:sp>
    <dsp:sp modelId="{3C238533-DD0B-4ED0-A575-89ED7ADD0649}">
      <dsp:nvSpPr>
        <dsp:cNvPr id="0" name=""/>
        <dsp:cNvSpPr/>
      </dsp:nvSpPr>
      <dsp:spPr>
        <a:xfrm>
          <a:off x="40774" y="258882"/>
          <a:ext cx="676799" cy="67679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rgbClr val="002060"/>
          </a:solidFill>
          <a:prstDash val="solid"/>
          <a:miter lim="800000"/>
        </a:ln>
        <a:effectLst/>
      </dsp:spPr>
      <dsp:style>
        <a:lnRef idx="1">
          <a:scrgbClr r="0" g="0" b="0"/>
        </a:lnRef>
        <a:fillRef idx="2">
          <a:scrgbClr r="0" g="0" b="0"/>
        </a:fillRef>
        <a:effectRef idx="0">
          <a:scrgbClr r="0" g="0" b="0"/>
        </a:effectRef>
        <a:fontRef idx="minor"/>
      </dsp:style>
    </dsp:sp>
    <dsp:sp modelId="{DD9F5B4B-233E-4660-B77A-C7A88C23268A}">
      <dsp:nvSpPr>
        <dsp:cNvPr id="0" name=""/>
        <dsp:cNvSpPr/>
      </dsp:nvSpPr>
      <dsp:spPr>
        <a:xfrm>
          <a:off x="593920" y="1100579"/>
          <a:ext cx="4523113" cy="511649"/>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430392"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solidFill>
                <a:srgbClr val="002060"/>
              </a:solidFill>
            </a:rPr>
            <a:t>Easy to set up and distribute. </a:t>
          </a:r>
          <a:endParaRPr lang="en-CA" sz="1200" kern="1200" dirty="0">
            <a:solidFill>
              <a:srgbClr val="002060"/>
            </a:solidFill>
          </a:endParaRPr>
        </a:p>
      </dsp:txBody>
      <dsp:txXfrm>
        <a:off x="593920" y="1100579"/>
        <a:ext cx="4523113" cy="511649"/>
      </dsp:txXfrm>
    </dsp:sp>
    <dsp:sp modelId="{50B48454-0EAB-41DF-8564-4A92C12137D9}">
      <dsp:nvSpPr>
        <dsp:cNvPr id="0" name=""/>
        <dsp:cNvSpPr/>
      </dsp:nvSpPr>
      <dsp:spPr>
        <a:xfrm>
          <a:off x="157542" y="1028842"/>
          <a:ext cx="676799" cy="67679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rgbClr val="002060"/>
          </a:solidFill>
          <a:prstDash val="solid"/>
          <a:miter lim="800000"/>
        </a:ln>
        <a:effectLst/>
      </dsp:spPr>
      <dsp:style>
        <a:lnRef idx="1">
          <a:scrgbClr r="0" g="0" b="0"/>
        </a:lnRef>
        <a:fillRef idx="2">
          <a:scrgbClr r="0" g="0" b="0"/>
        </a:fillRef>
        <a:effectRef idx="0">
          <a:scrgbClr r="0" g="0" b="0"/>
        </a:effectRef>
        <a:fontRef idx="minor"/>
      </dsp:style>
    </dsp:sp>
    <dsp:sp modelId="{163CD200-FBAA-4CB3-A9AD-4DAF47963EAF}">
      <dsp:nvSpPr>
        <dsp:cNvPr id="0" name=""/>
        <dsp:cNvSpPr/>
      </dsp:nvSpPr>
      <dsp:spPr>
        <a:xfrm>
          <a:off x="329168" y="1897789"/>
          <a:ext cx="4787853" cy="542225"/>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430392" tIns="30480" rIns="30480" bIns="30480" numCol="1" spcCol="1270" anchor="ctr" anchorCtr="0">
          <a:noAutofit/>
        </a:bodyPr>
        <a:lstStyle/>
        <a:p>
          <a:pPr marL="0" lvl="0" indent="0" algn="l" defTabSz="533400">
            <a:lnSpc>
              <a:spcPct val="90000"/>
            </a:lnSpc>
            <a:spcBef>
              <a:spcPct val="0"/>
            </a:spcBef>
            <a:spcAft>
              <a:spcPct val="35000"/>
            </a:spcAft>
            <a:buFont typeface="Arial" pitchFamily="34" charset="0"/>
            <a:buNone/>
          </a:pPr>
          <a:r>
            <a:rPr lang="en-US" sz="1200" kern="1200" dirty="0">
              <a:solidFill>
                <a:srgbClr val="002060"/>
              </a:solidFill>
            </a:rPr>
            <a:t>   Income generator for Chambers through advertising revenue.</a:t>
          </a:r>
          <a:endParaRPr lang="en-CA" sz="1200" kern="1200" dirty="0">
            <a:solidFill>
              <a:srgbClr val="002060"/>
            </a:solidFill>
          </a:endParaRPr>
        </a:p>
      </dsp:txBody>
      <dsp:txXfrm>
        <a:off x="329168" y="1897789"/>
        <a:ext cx="4787853" cy="542225"/>
      </dsp:txXfrm>
    </dsp:sp>
    <dsp:sp modelId="{CC1F0748-88AE-4091-AA51-2451B02CEA29}">
      <dsp:nvSpPr>
        <dsp:cNvPr id="0" name=""/>
        <dsp:cNvSpPr/>
      </dsp:nvSpPr>
      <dsp:spPr>
        <a:xfrm>
          <a:off x="24097" y="1830011"/>
          <a:ext cx="677782" cy="67778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rgbClr val="002060"/>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5A9D2-7C6C-2049-B193-8373D3CDF7B3}" type="datetimeFigureOut">
              <a:rPr lang="en-US" smtClean="0"/>
              <a:t>6/6/2018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E5C081-0486-614E-BE88-134A2D4C81AC}" type="slidenum">
              <a:rPr lang="en-US" smtClean="0"/>
              <a:t>‹#›</a:t>
            </a:fld>
            <a:endParaRPr lang="en-US"/>
          </a:p>
        </p:txBody>
      </p:sp>
    </p:spTree>
    <p:extLst>
      <p:ext uri="{BB962C8B-B14F-4D97-AF65-F5344CB8AC3E}">
        <p14:creationId xmlns:p14="http://schemas.microsoft.com/office/powerpoint/2010/main" val="1833730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5C081-0486-614E-BE88-134A2D4C81AC}" type="slidenum">
              <a:rPr lang="en-US" smtClean="0"/>
              <a:t>2</a:t>
            </a:fld>
            <a:endParaRPr lang="en-US"/>
          </a:p>
        </p:txBody>
      </p:sp>
    </p:spTree>
    <p:extLst>
      <p:ext uri="{BB962C8B-B14F-4D97-AF65-F5344CB8AC3E}">
        <p14:creationId xmlns:p14="http://schemas.microsoft.com/office/powerpoint/2010/main" val="440506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5C081-0486-614E-BE88-134A2D4C81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91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5C081-0486-614E-BE88-134A2D4C81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800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5C081-0486-614E-BE88-134A2D4C81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473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5C081-0486-614E-BE88-134A2D4C81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563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5C081-0486-614E-BE88-134A2D4C81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521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5C081-0486-614E-BE88-134A2D4C81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278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5C081-0486-614E-BE88-134A2D4C81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963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5C081-0486-614E-BE88-134A2D4C81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031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5C081-0486-614E-BE88-134A2D4C81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788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5C081-0486-614E-BE88-134A2D4C81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286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E5C081-0486-614E-BE88-134A2D4C81AC}" type="slidenum">
              <a:rPr lang="en-US" smtClean="0"/>
              <a:t>3</a:t>
            </a:fld>
            <a:endParaRPr lang="en-US"/>
          </a:p>
        </p:txBody>
      </p:sp>
    </p:spTree>
    <p:extLst>
      <p:ext uri="{BB962C8B-B14F-4D97-AF65-F5344CB8AC3E}">
        <p14:creationId xmlns:p14="http://schemas.microsoft.com/office/powerpoint/2010/main" val="3138400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5C081-0486-614E-BE88-134A2D4C81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539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5C081-0486-614E-BE88-134A2D4C81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37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5C081-0486-614E-BE88-134A2D4C81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9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5C081-0486-614E-BE88-134A2D4C81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47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5C081-0486-614E-BE88-134A2D4C81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4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5C081-0486-614E-BE88-134A2D4C81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61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5C081-0486-614E-BE88-134A2D4C81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91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5C081-0486-614E-BE88-134A2D4C81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5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5C081-0486-614E-BE88-134A2D4C81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422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C2C184-897B-B94D-A8AB-577A8AA69342}" type="datetime1">
              <a:rPr lang="en-CA" smtClean="0"/>
              <a:t>2018-06-06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11639-4E40-874B-8D7C-8F1A800E2EA6}" type="slidenum">
              <a:rPr lang="en-US" smtClean="0"/>
              <a:t>‹#›</a:t>
            </a:fld>
            <a:endParaRPr lang="en-US"/>
          </a:p>
        </p:txBody>
      </p:sp>
    </p:spTree>
    <p:extLst>
      <p:ext uri="{BB962C8B-B14F-4D97-AF65-F5344CB8AC3E}">
        <p14:creationId xmlns:p14="http://schemas.microsoft.com/office/powerpoint/2010/main" val="205414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5BA048-7CFB-C44E-B390-9304A35331D9}" type="datetime1">
              <a:rPr lang="en-CA" smtClean="0"/>
              <a:t>2018-06-06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11639-4E40-874B-8D7C-8F1A800E2EA6}" type="slidenum">
              <a:rPr lang="en-US" smtClean="0"/>
              <a:t>‹#›</a:t>
            </a:fld>
            <a:endParaRPr lang="en-US"/>
          </a:p>
        </p:txBody>
      </p:sp>
    </p:spTree>
    <p:extLst>
      <p:ext uri="{BB962C8B-B14F-4D97-AF65-F5344CB8AC3E}">
        <p14:creationId xmlns:p14="http://schemas.microsoft.com/office/powerpoint/2010/main" val="75354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61FFA5-4691-734E-BA75-63E3F4ED0E0B}" type="datetime1">
              <a:rPr lang="en-CA" smtClean="0"/>
              <a:t>2018-06-06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11639-4E40-874B-8D7C-8F1A800E2EA6}" type="slidenum">
              <a:rPr lang="en-US" smtClean="0"/>
              <a:t>‹#›</a:t>
            </a:fld>
            <a:endParaRPr lang="en-US"/>
          </a:p>
        </p:txBody>
      </p:sp>
    </p:spTree>
    <p:extLst>
      <p:ext uri="{BB962C8B-B14F-4D97-AF65-F5344CB8AC3E}">
        <p14:creationId xmlns:p14="http://schemas.microsoft.com/office/powerpoint/2010/main" val="117469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2A43E9-7D64-B148-AE22-05A6BA3D5B8E}" type="datetime1">
              <a:rPr lang="en-CA" smtClean="0"/>
              <a:t>2018-06-06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11639-4E40-874B-8D7C-8F1A800E2EA6}" type="slidenum">
              <a:rPr lang="en-US" smtClean="0"/>
              <a:t>‹#›</a:t>
            </a:fld>
            <a:endParaRPr lang="en-US"/>
          </a:p>
        </p:txBody>
      </p:sp>
    </p:spTree>
    <p:extLst>
      <p:ext uri="{BB962C8B-B14F-4D97-AF65-F5344CB8AC3E}">
        <p14:creationId xmlns:p14="http://schemas.microsoft.com/office/powerpoint/2010/main" val="80837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ADDF4E-7FBF-1D49-9595-A0E0C93C61B3}" type="datetime1">
              <a:rPr lang="en-CA" smtClean="0"/>
              <a:t>2018-06-06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11639-4E40-874B-8D7C-8F1A800E2EA6}" type="slidenum">
              <a:rPr lang="en-US" smtClean="0"/>
              <a:t>‹#›</a:t>
            </a:fld>
            <a:endParaRPr lang="en-US"/>
          </a:p>
        </p:txBody>
      </p:sp>
    </p:spTree>
    <p:extLst>
      <p:ext uri="{BB962C8B-B14F-4D97-AF65-F5344CB8AC3E}">
        <p14:creationId xmlns:p14="http://schemas.microsoft.com/office/powerpoint/2010/main" val="132359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FDF86C-BEA0-AC4C-8E6D-8981D2E1F713}" type="datetime1">
              <a:rPr lang="en-CA" smtClean="0"/>
              <a:t>2018-06-06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11639-4E40-874B-8D7C-8F1A800E2EA6}" type="slidenum">
              <a:rPr lang="en-US" smtClean="0"/>
              <a:t>‹#›</a:t>
            </a:fld>
            <a:endParaRPr lang="en-US"/>
          </a:p>
        </p:txBody>
      </p:sp>
    </p:spTree>
    <p:extLst>
      <p:ext uri="{BB962C8B-B14F-4D97-AF65-F5344CB8AC3E}">
        <p14:creationId xmlns:p14="http://schemas.microsoft.com/office/powerpoint/2010/main" val="2012171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28816C-BA5D-DB45-96D6-8615BF17E8CC}" type="datetime1">
              <a:rPr lang="en-CA" smtClean="0"/>
              <a:t>2018-06-06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311639-4E40-874B-8D7C-8F1A800E2EA6}" type="slidenum">
              <a:rPr lang="en-US" smtClean="0"/>
              <a:t>‹#›</a:t>
            </a:fld>
            <a:endParaRPr lang="en-US"/>
          </a:p>
        </p:txBody>
      </p:sp>
    </p:spTree>
    <p:extLst>
      <p:ext uri="{BB962C8B-B14F-4D97-AF65-F5344CB8AC3E}">
        <p14:creationId xmlns:p14="http://schemas.microsoft.com/office/powerpoint/2010/main" val="213304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E8F813-CB77-214B-9545-AE5C3440F8EE}" type="datetime1">
              <a:rPr lang="en-CA" smtClean="0"/>
              <a:t>2018-06-06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311639-4E40-874B-8D7C-8F1A800E2EA6}" type="slidenum">
              <a:rPr lang="en-US" smtClean="0"/>
              <a:t>‹#›</a:t>
            </a:fld>
            <a:endParaRPr lang="en-US"/>
          </a:p>
        </p:txBody>
      </p:sp>
    </p:spTree>
    <p:extLst>
      <p:ext uri="{BB962C8B-B14F-4D97-AF65-F5344CB8AC3E}">
        <p14:creationId xmlns:p14="http://schemas.microsoft.com/office/powerpoint/2010/main" val="208069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1D499-0571-6D4F-86B4-66C60C861A3B}" type="datetime1">
              <a:rPr lang="en-CA" smtClean="0"/>
              <a:t>2018-06-06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311639-4E40-874B-8D7C-8F1A800E2EA6}" type="slidenum">
              <a:rPr lang="en-US" smtClean="0"/>
              <a:t>‹#›</a:t>
            </a:fld>
            <a:endParaRPr lang="en-US"/>
          </a:p>
        </p:txBody>
      </p:sp>
    </p:spTree>
    <p:extLst>
      <p:ext uri="{BB962C8B-B14F-4D97-AF65-F5344CB8AC3E}">
        <p14:creationId xmlns:p14="http://schemas.microsoft.com/office/powerpoint/2010/main" val="59638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A5BF2F-46B6-7C48-9D39-BEF68589F83D}" type="datetime1">
              <a:rPr lang="en-CA" smtClean="0"/>
              <a:t>2018-06-06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11639-4E40-874B-8D7C-8F1A800E2EA6}" type="slidenum">
              <a:rPr lang="en-US" smtClean="0"/>
              <a:t>‹#›</a:t>
            </a:fld>
            <a:endParaRPr lang="en-US"/>
          </a:p>
        </p:txBody>
      </p:sp>
    </p:spTree>
    <p:extLst>
      <p:ext uri="{BB962C8B-B14F-4D97-AF65-F5344CB8AC3E}">
        <p14:creationId xmlns:p14="http://schemas.microsoft.com/office/powerpoint/2010/main" val="111634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C3A26D-6E31-5A41-AB6B-FAE8F5C7AE92}" type="datetime1">
              <a:rPr lang="en-CA" smtClean="0"/>
              <a:t>2018-06-06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11639-4E40-874B-8D7C-8F1A800E2EA6}" type="slidenum">
              <a:rPr lang="en-US" smtClean="0"/>
              <a:t>‹#›</a:t>
            </a:fld>
            <a:endParaRPr lang="en-US"/>
          </a:p>
        </p:txBody>
      </p:sp>
    </p:spTree>
    <p:extLst>
      <p:ext uri="{BB962C8B-B14F-4D97-AF65-F5344CB8AC3E}">
        <p14:creationId xmlns:p14="http://schemas.microsoft.com/office/powerpoint/2010/main" val="201093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71AA7-D477-A24B-AF85-6ACCCEC01FB1}" type="datetime1">
              <a:rPr lang="en-CA" smtClean="0"/>
              <a:t>2018-06-06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1639-4E40-874B-8D7C-8F1A800E2EA6}" type="slidenum">
              <a:rPr lang="en-US" smtClean="0"/>
              <a:t>‹#›</a:t>
            </a:fld>
            <a:endParaRPr lang="en-US"/>
          </a:p>
        </p:txBody>
      </p:sp>
    </p:spTree>
    <p:extLst>
      <p:ext uri="{BB962C8B-B14F-4D97-AF65-F5344CB8AC3E}">
        <p14:creationId xmlns:p14="http://schemas.microsoft.com/office/powerpoint/2010/main" val="1299064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43.emf"/><Relationship Id="rId4" Type="http://schemas.openxmlformats.org/officeDocument/2006/relationships/hyperlink" Target="https://www.constantcontact.com/partners/chamb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50.jp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hyperlink" Target="mailto:jaime.archuleta@shellcards.ca" TargetMode="External"/><Relationship Id="rId5" Type="http://schemas.openxmlformats.org/officeDocument/2006/relationships/hyperlink" Target="mailto:pia.que-ang@shell.com" TargetMode="External"/><Relationship Id="rId4" Type="http://schemas.openxmlformats.org/officeDocument/2006/relationships/hyperlink" Target="http://www.shell.ca/fleetcard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51.emf"/><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mailto:dlandingin@mills.ca" TargetMode="External"/><Relationship Id="rId4" Type="http://schemas.openxmlformats.org/officeDocument/2006/relationships/image" Target="../media/image46.jpg"/></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52.jp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hyperlink" Target="http://www.jellyacademy.ca/" TargetMode="External"/><Relationship Id="rId5" Type="http://schemas.openxmlformats.org/officeDocument/2006/relationships/hyperlink" Target="https://mailtrack.io/trace/link/4178e9bbfd26f63615c6814a6668eb51f2c1fe1d?url=https://www.facebook.com/blueprint&amp;userId=2004462&amp;signature=bfdf6f3e44731274" TargetMode="External"/><Relationship Id="rId4" Type="http://schemas.openxmlformats.org/officeDocument/2006/relationships/hyperlink" Target="https://mailtrack.io/trace/link/f4e227fca83668ff1ae2a9f1161bba79e0050306?url=https://hootsuite.com/pages/social-media-marketing-certification&amp;userId=2004462&amp;signature=8a7dda1fc29e74a0" TargetMode="External"/><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44.3CE94360"/><Relationship Id="rId3" Type="http://schemas.openxmlformats.org/officeDocument/2006/relationships/image" Target="../media/image2.png"/><Relationship Id="rId7" Type="http://schemas.openxmlformats.org/officeDocument/2006/relationships/hyperlink" Target="https://htmlsig.com/signatures/0001D85ZQY"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hyperlink" Target="https://riipen.io/landing" TargetMode="External"/><Relationship Id="rId5" Type="http://schemas.openxmlformats.org/officeDocument/2006/relationships/image" Target="../media/image53.png"/><Relationship Id="rId4" Type="http://schemas.openxmlformats.org/officeDocument/2006/relationships/hyperlink" Target="https://riipen.io/about-us" TargetMode="Externa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54.PNG"/><Relationship Id="rId4" Type="http://schemas.openxmlformats.org/officeDocument/2006/relationships/image" Target="../media/image42.PNG"/><Relationship Id="rId9" Type="http://schemas.microsoft.com/office/2007/relationships/diagramDrawing" Target="../diagrams/drawing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png"/><Relationship Id="rId21" Type="http://schemas.openxmlformats.org/officeDocument/2006/relationships/image" Target="../media/image44.3CE94360"/><Relationship Id="rId7" Type="http://schemas.openxmlformats.org/officeDocument/2006/relationships/image" Target="../media/image31.jpe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3.xml"/><Relationship Id="rId16" Type="http://schemas.openxmlformats.org/officeDocument/2006/relationships/image" Target="../media/image40.png"/><Relationship Id="rId20" Type="http://schemas.openxmlformats.org/officeDocument/2006/relationships/hyperlink" Target="https://htmlsig.com/signatures/0001D85ZQY" TargetMode="External"/><Relationship Id="rId1" Type="http://schemas.openxmlformats.org/officeDocument/2006/relationships/slideLayout" Target="../slideLayouts/slideLayout8.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9.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6.jpg"/><Relationship Id="rId10" Type="http://schemas.openxmlformats.org/officeDocument/2006/relationships/image" Target="../media/image34.jpg"/><Relationship Id="rId19" Type="http://schemas.openxmlformats.org/officeDocument/2006/relationships/image" Target="../media/image43.emf"/><Relationship Id="rId4" Type="http://schemas.openxmlformats.org/officeDocument/2006/relationships/image" Target="../media/image28.jpeg"/><Relationship Id="rId9" Type="http://schemas.openxmlformats.org/officeDocument/2006/relationships/image" Target="../media/image33.jpg"/><Relationship Id="rId14" Type="http://schemas.openxmlformats.org/officeDocument/2006/relationships/image" Target="../media/image38.png"/><Relationship Id="rId22"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3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hyperlink" Target="http://www.patricialapena.com/" TargetMode="External"/><Relationship Id="rId4" Type="http://schemas.openxmlformats.org/officeDocument/2006/relationships/hyperlink" Target="mailto:Patricia.legalshield@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p:nvCxnSpPr>
        <p:spPr>
          <a:xfrm>
            <a:off x="1685380" y="3430571"/>
            <a:ext cx="10664665" cy="16017"/>
          </a:xfrm>
          <a:prstGeom prst="line">
            <a:avLst/>
          </a:prstGeom>
          <a:ln>
            <a:solidFill>
              <a:srgbClr val="BEC6C3"/>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ctrTitle"/>
          </p:nvPr>
        </p:nvSpPr>
        <p:spPr>
          <a:xfrm>
            <a:off x="1523999" y="2435287"/>
            <a:ext cx="9280849" cy="1000028"/>
          </a:xfrm>
        </p:spPr>
        <p:txBody>
          <a:bodyPr>
            <a:normAutofit/>
          </a:bodyPr>
          <a:lstStyle/>
          <a:p>
            <a:pPr algn="l"/>
            <a:r>
              <a:rPr lang="en-US" sz="4800" b="1" i="1" dirty="0">
                <a:solidFill>
                  <a:schemeClr val="bg1"/>
                </a:solidFill>
                <a:latin typeface="Clan OT" charset="0"/>
                <a:ea typeface="Clan OT" charset="0"/>
                <a:cs typeface="Clan OT" charset="0"/>
              </a:rPr>
              <a:t>Member Benefits Presentation</a:t>
            </a:r>
          </a:p>
        </p:txBody>
      </p:sp>
      <p:sp>
        <p:nvSpPr>
          <p:cNvPr id="4" name="Subtitle 3"/>
          <p:cNvSpPr>
            <a:spLocks noGrp="1"/>
          </p:cNvSpPr>
          <p:nvPr>
            <p:ph type="subTitle" idx="1"/>
          </p:nvPr>
        </p:nvSpPr>
        <p:spPr>
          <a:xfrm>
            <a:off x="1524000" y="3555383"/>
            <a:ext cx="9280848" cy="765186"/>
          </a:xfrm>
        </p:spPr>
        <p:txBody>
          <a:bodyPr>
            <a:normAutofit/>
          </a:bodyPr>
          <a:lstStyle/>
          <a:p>
            <a:pPr algn="l"/>
            <a:r>
              <a:rPr lang="en-US" sz="3600" b="1" dirty="0">
                <a:solidFill>
                  <a:schemeClr val="bg1"/>
                </a:solidFill>
                <a:latin typeface="Clan OT Book" charset="0"/>
                <a:ea typeface="Clan OT Book" charset="0"/>
                <a:cs typeface="Clan OT Book" charset="0"/>
              </a:rPr>
              <a:t>Unlock the Strength of the Chamber Network</a:t>
            </a:r>
          </a:p>
        </p:txBody>
      </p:sp>
      <p:sp>
        <p:nvSpPr>
          <p:cNvPr id="6" name="Rectangle 5">
            <a:extLst>
              <a:ext uri="{FF2B5EF4-FFF2-40B4-BE49-F238E27FC236}">
                <a16:creationId xmlns:a16="http://schemas.microsoft.com/office/drawing/2014/main" id="{04823A18-D6F4-4B4D-9964-CDD788F06FF4}"/>
              </a:ext>
            </a:extLst>
          </p:cNvPr>
          <p:cNvSpPr/>
          <p:nvPr/>
        </p:nvSpPr>
        <p:spPr>
          <a:xfrm>
            <a:off x="8071556" y="5547573"/>
            <a:ext cx="3715101" cy="369332"/>
          </a:xfrm>
          <a:prstGeom prst="rect">
            <a:avLst/>
          </a:prstGeom>
        </p:spPr>
        <p:txBody>
          <a:bodyPr wrap="square">
            <a:spAutoFit/>
          </a:bodyPr>
          <a:lstStyle/>
          <a:p>
            <a:pPr algn="ctr"/>
            <a:r>
              <a:rPr lang="en-CA" b="1" i="1" spc="50" dirty="0">
                <a:ln w="9525" cmpd="sng">
                  <a:solidFill>
                    <a:schemeClr val="accent1"/>
                  </a:solidFill>
                  <a:prstDash val="solid"/>
                </a:ln>
                <a:solidFill>
                  <a:srgbClr val="70AD47">
                    <a:tint val="1000"/>
                  </a:srgbClr>
                </a:solidFill>
                <a:effectLst>
                  <a:glow rad="38100">
                    <a:schemeClr val="accent1">
                      <a:alpha val="40000"/>
                    </a:schemeClr>
                  </a:glow>
                </a:effectLst>
              </a:rPr>
              <a:t>Place your Chamber’s logo here!</a:t>
            </a:r>
            <a:endParaRPr lang="en-CA"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66251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lan OT Book" charset="0"/>
                <a:ea typeface="Clan OT Book" charset="0"/>
                <a:cs typeface="Clan OT Book" charset="0"/>
              </a:rPr>
              <a:t>Member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BC CHAMBER OF COMMERCE    </a:t>
            </a:r>
            <a:fld id="{40311639-4E40-874B-8D7C-8F1A800E2EA6}" type="slidenum">
              <a:rPr kumimoji="0" lang="en-US" sz="9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Title 4">
            <a:extLst>
              <a:ext uri="{FF2B5EF4-FFF2-40B4-BE49-F238E27FC236}">
                <a16:creationId xmlns:a16="http://schemas.microsoft.com/office/drawing/2014/main" id="{24FBE2D7-17A5-4238-A791-133BBC6B6C83}"/>
              </a:ext>
            </a:extLst>
          </p:cNvPr>
          <p:cNvSpPr>
            <a:spLocks noGrp="1"/>
          </p:cNvSpPr>
          <p:nvPr>
            <p:ph type="title"/>
          </p:nvPr>
        </p:nvSpPr>
        <p:spPr>
          <a:xfrm>
            <a:off x="630987" y="732868"/>
            <a:ext cx="4760654" cy="590932"/>
          </a:xfrm>
        </p:spPr>
        <p:txBody>
          <a:bodyPr>
            <a:normAutofit/>
          </a:bodyPr>
          <a:lstStyle/>
          <a:p>
            <a:r>
              <a:rPr lang="en-CA" b="1" i="1" dirty="0">
                <a:solidFill>
                  <a:srgbClr val="A1238E"/>
                </a:solidFill>
                <a:latin typeface="+mn-lt"/>
              </a:rPr>
              <a:t>Online Marketing</a:t>
            </a:r>
          </a:p>
        </p:txBody>
      </p:sp>
      <p:sp>
        <p:nvSpPr>
          <p:cNvPr id="21" name="TextBox 20">
            <a:extLst>
              <a:ext uri="{FF2B5EF4-FFF2-40B4-BE49-F238E27FC236}">
                <a16:creationId xmlns:a16="http://schemas.microsoft.com/office/drawing/2014/main" id="{35EA5A2D-FF75-4D74-8965-03D44A7208C5}"/>
              </a:ext>
            </a:extLst>
          </p:cNvPr>
          <p:cNvSpPr txBox="1"/>
          <p:nvPr/>
        </p:nvSpPr>
        <p:spPr>
          <a:xfrm>
            <a:off x="3750153" y="6179817"/>
            <a:ext cx="6556822" cy="553998"/>
          </a:xfrm>
          <a:prstGeom prst="rect">
            <a:avLst/>
          </a:prstGeom>
          <a:noFill/>
        </p:spPr>
        <p:txBody>
          <a:bodyPr wrap="square" rtlCol="0">
            <a:spAutoFit/>
          </a:bodyPr>
          <a:lstStyle/>
          <a:p>
            <a:pPr algn="ctr"/>
            <a:r>
              <a:rPr lang="en-US" u="sng" dirty="0">
                <a:hlinkClick r:id="rId4"/>
              </a:rPr>
              <a:t>https://www.constantcontact.com/partners/chamber</a:t>
            </a:r>
            <a:r>
              <a:rPr lang="en-US" dirty="0"/>
              <a:t> </a:t>
            </a:r>
            <a:endParaRPr lang="en-CA" dirty="0"/>
          </a:p>
          <a:p>
            <a:pPr algn="ctr"/>
            <a:r>
              <a:rPr lang="en-CA" sz="1200" dirty="0">
                <a:solidFill>
                  <a:srgbClr val="002060"/>
                </a:solidFill>
              </a:rPr>
              <a:t>.</a:t>
            </a:r>
            <a:endParaRPr lang="en-US" sz="1200" dirty="0">
              <a:solidFill>
                <a:srgbClr val="002060"/>
              </a:solidFill>
            </a:endParaRPr>
          </a:p>
        </p:txBody>
      </p:sp>
      <p:pic>
        <p:nvPicPr>
          <p:cNvPr id="2" name="Picture 1">
            <a:extLst>
              <a:ext uri="{FF2B5EF4-FFF2-40B4-BE49-F238E27FC236}">
                <a16:creationId xmlns:a16="http://schemas.microsoft.com/office/drawing/2014/main" id="{B05125D1-7E06-4564-BDFA-B0AB02A14DD7}"/>
              </a:ext>
            </a:extLst>
          </p:cNvPr>
          <p:cNvPicPr>
            <a:picLocks noChangeAspect="1"/>
          </p:cNvPicPr>
          <p:nvPr/>
        </p:nvPicPr>
        <p:blipFill>
          <a:blip r:embed="rId5"/>
          <a:stretch>
            <a:fillRect/>
          </a:stretch>
        </p:blipFill>
        <p:spPr>
          <a:xfrm>
            <a:off x="811827" y="2924211"/>
            <a:ext cx="2325135" cy="868161"/>
          </a:xfrm>
          <a:prstGeom prst="rect">
            <a:avLst/>
          </a:prstGeom>
        </p:spPr>
      </p:pic>
      <p:sp>
        <p:nvSpPr>
          <p:cNvPr id="10" name="TextBox 9">
            <a:extLst>
              <a:ext uri="{FF2B5EF4-FFF2-40B4-BE49-F238E27FC236}">
                <a16:creationId xmlns:a16="http://schemas.microsoft.com/office/drawing/2014/main" id="{8F7DA4F8-C513-4A08-A20F-522F57227906}"/>
              </a:ext>
            </a:extLst>
          </p:cNvPr>
          <p:cNvSpPr txBox="1"/>
          <p:nvPr/>
        </p:nvSpPr>
        <p:spPr>
          <a:xfrm>
            <a:off x="8635732" y="1152284"/>
            <a:ext cx="1266982" cy="369332"/>
          </a:xfrm>
          <a:prstGeom prst="rect">
            <a:avLst/>
          </a:prstGeom>
          <a:noFill/>
        </p:spPr>
        <p:txBody>
          <a:bodyPr wrap="square" rtlCol="0">
            <a:spAutoFit/>
          </a:bodyPr>
          <a:lstStyle/>
          <a:p>
            <a:r>
              <a:rPr lang="en-CA" b="1" dirty="0">
                <a:solidFill>
                  <a:srgbClr val="FFFFFF"/>
                </a:solidFill>
              </a:rPr>
              <a:t>Logo Here</a:t>
            </a:r>
          </a:p>
        </p:txBody>
      </p:sp>
      <p:grpSp>
        <p:nvGrpSpPr>
          <p:cNvPr id="8" name="Group 7">
            <a:extLst>
              <a:ext uri="{FF2B5EF4-FFF2-40B4-BE49-F238E27FC236}">
                <a16:creationId xmlns:a16="http://schemas.microsoft.com/office/drawing/2014/main" id="{87979E18-F8C9-4084-9657-D96692AF88C1}"/>
              </a:ext>
            </a:extLst>
          </p:cNvPr>
          <p:cNvGrpSpPr/>
          <p:nvPr/>
        </p:nvGrpSpPr>
        <p:grpSpPr>
          <a:xfrm>
            <a:off x="3829320" y="2470943"/>
            <a:ext cx="6388285" cy="3568657"/>
            <a:chOff x="2234153" y="2268258"/>
            <a:chExt cx="6513921" cy="3538653"/>
          </a:xfrm>
        </p:grpSpPr>
        <p:sp>
          <p:nvSpPr>
            <p:cNvPr id="6" name="Rectangle 5">
              <a:extLst>
                <a:ext uri="{FF2B5EF4-FFF2-40B4-BE49-F238E27FC236}">
                  <a16:creationId xmlns:a16="http://schemas.microsoft.com/office/drawing/2014/main" id="{B9B8A353-3C58-4850-A891-9DA59D811DFA}"/>
                </a:ext>
              </a:extLst>
            </p:cNvPr>
            <p:cNvSpPr/>
            <p:nvPr/>
          </p:nvSpPr>
          <p:spPr>
            <a:xfrm>
              <a:off x="2234153" y="2268258"/>
              <a:ext cx="6513921" cy="353865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C0C4E590-D06D-400F-876F-7362850573ED}"/>
                </a:ext>
              </a:extLst>
            </p:cNvPr>
            <p:cNvPicPr>
              <a:picLocks noChangeAspect="1"/>
            </p:cNvPicPr>
            <p:nvPr/>
          </p:nvPicPr>
          <p:blipFill>
            <a:blip r:embed="rId6"/>
            <a:stretch>
              <a:fillRect/>
            </a:stretch>
          </p:blipFill>
          <p:spPr>
            <a:xfrm>
              <a:off x="2362862" y="2377611"/>
              <a:ext cx="6272870" cy="3347825"/>
            </a:xfrm>
            <a:prstGeom prst="rect">
              <a:avLst/>
            </a:prstGeom>
          </p:spPr>
        </p:pic>
      </p:grpSp>
      <p:sp>
        <p:nvSpPr>
          <p:cNvPr id="11" name="TextBox 10">
            <a:extLst>
              <a:ext uri="{FF2B5EF4-FFF2-40B4-BE49-F238E27FC236}">
                <a16:creationId xmlns:a16="http://schemas.microsoft.com/office/drawing/2014/main" id="{822F3FC5-9DB2-47FF-A317-73B88F1E116E}"/>
              </a:ext>
            </a:extLst>
          </p:cNvPr>
          <p:cNvSpPr txBox="1"/>
          <p:nvPr/>
        </p:nvSpPr>
        <p:spPr>
          <a:xfrm>
            <a:off x="637501" y="4870049"/>
            <a:ext cx="2743200" cy="1169551"/>
          </a:xfrm>
          <a:prstGeom prst="rect">
            <a:avLst/>
          </a:prstGeom>
          <a:noFill/>
        </p:spPr>
        <p:txBody>
          <a:bodyPr wrap="square" rtlCol="0">
            <a:spAutoFit/>
          </a:bodyPr>
          <a:lstStyle/>
          <a:p>
            <a:pPr algn="ctr"/>
            <a:r>
              <a:rPr lang="en-CA" sz="1400" b="1" dirty="0">
                <a:solidFill>
                  <a:schemeClr val="accent5">
                    <a:lumMod val="75000"/>
                  </a:schemeClr>
                </a:solidFill>
              </a:rPr>
              <a:t>CONTACT:</a:t>
            </a:r>
          </a:p>
          <a:p>
            <a:pPr algn="ctr"/>
            <a:r>
              <a:rPr lang="en-CA" sz="1400" dirty="0">
                <a:solidFill>
                  <a:schemeClr val="accent5">
                    <a:lumMod val="75000"/>
                  </a:schemeClr>
                </a:solidFill>
              </a:rPr>
              <a:t>David Watson</a:t>
            </a:r>
          </a:p>
          <a:p>
            <a:pPr algn="ctr"/>
            <a:r>
              <a:rPr lang="en-CA" sz="1400" dirty="0">
                <a:solidFill>
                  <a:schemeClr val="accent5">
                    <a:lumMod val="75000"/>
                  </a:schemeClr>
                </a:solidFill>
              </a:rPr>
              <a:t>Ph: 604-985-3283</a:t>
            </a:r>
          </a:p>
          <a:p>
            <a:pPr algn="ctr"/>
            <a:r>
              <a:rPr lang="en-CA" sz="1400" dirty="0">
                <a:solidFill>
                  <a:schemeClr val="accent5">
                    <a:lumMod val="75000"/>
                  </a:schemeClr>
                </a:solidFill>
              </a:rPr>
              <a:t>www.eXtraContact.com</a:t>
            </a:r>
          </a:p>
          <a:p>
            <a:pPr algn="ctr"/>
            <a:r>
              <a:rPr lang="en-CA" sz="1400" dirty="0">
                <a:solidFill>
                  <a:schemeClr val="accent5">
                    <a:lumMod val="75000"/>
                  </a:schemeClr>
                </a:solidFill>
              </a:rPr>
              <a:t>dave@extracontact.com</a:t>
            </a:r>
          </a:p>
        </p:txBody>
      </p:sp>
      <p:sp>
        <p:nvSpPr>
          <p:cNvPr id="12" name="TextBox 11">
            <a:extLst>
              <a:ext uri="{FF2B5EF4-FFF2-40B4-BE49-F238E27FC236}">
                <a16:creationId xmlns:a16="http://schemas.microsoft.com/office/drawing/2014/main" id="{6432AA53-7253-4101-A82E-B11BFC2DD046}"/>
              </a:ext>
            </a:extLst>
          </p:cNvPr>
          <p:cNvSpPr txBox="1"/>
          <p:nvPr/>
        </p:nvSpPr>
        <p:spPr>
          <a:xfrm>
            <a:off x="637501" y="1431707"/>
            <a:ext cx="7447693" cy="1015663"/>
          </a:xfrm>
          <a:prstGeom prst="rect">
            <a:avLst/>
          </a:prstGeom>
          <a:noFill/>
        </p:spPr>
        <p:txBody>
          <a:bodyPr wrap="square" rtlCol="0">
            <a:spAutoFit/>
          </a:bodyPr>
          <a:lstStyle/>
          <a:p>
            <a:r>
              <a:rPr lang="en-US" sz="1400" dirty="0"/>
              <a:t>Constant Contact provides effective marketing tools that work. From email marketing to event management to social sharing and more, your Chamber will receive FREE access to our entire suite of award winning tools, and your members will see big discounts too!</a:t>
            </a:r>
            <a:endParaRPr lang="en-CA" sz="1400" dirty="0"/>
          </a:p>
          <a:p>
            <a:endParaRPr lang="en-CA" dirty="0"/>
          </a:p>
        </p:txBody>
      </p:sp>
      <p:pic>
        <p:nvPicPr>
          <p:cNvPr id="14" name="Picture 13" descr="A picture containing object&#10;&#10;Description generated with high confidence">
            <a:extLst>
              <a:ext uri="{FF2B5EF4-FFF2-40B4-BE49-F238E27FC236}">
                <a16:creationId xmlns:a16="http://schemas.microsoft.com/office/drawing/2014/main" id="{631BA9E1-833F-4736-B478-DDDB12B7A93C}"/>
              </a:ext>
            </a:extLst>
          </p:cNvPr>
          <p:cNvPicPr>
            <a:picLocks noChangeAspect="1"/>
          </p:cNvPicPr>
          <p:nvPr/>
        </p:nvPicPr>
        <p:blipFill>
          <a:blip r:embed="rId7"/>
          <a:stretch>
            <a:fillRect/>
          </a:stretch>
        </p:blipFill>
        <p:spPr>
          <a:xfrm>
            <a:off x="8955114" y="674752"/>
            <a:ext cx="965147" cy="1271169"/>
          </a:xfrm>
          <a:prstGeom prst="rect">
            <a:avLst/>
          </a:prstGeom>
        </p:spPr>
      </p:pic>
    </p:spTree>
    <p:extLst>
      <p:ext uri="{BB962C8B-B14F-4D97-AF65-F5344CB8AC3E}">
        <p14:creationId xmlns:p14="http://schemas.microsoft.com/office/powerpoint/2010/main" val="3955728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lan OT Book" charset="0"/>
                <a:ea typeface="Clan OT Book" charset="0"/>
                <a:cs typeface="Clan OT Book" charset="0"/>
              </a:rPr>
              <a:t>Member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BC CHAMBER OF COMMERCE    </a:t>
            </a:r>
            <a:fld id="{40311639-4E40-874B-8D7C-8F1A800E2EA6}" type="slidenum">
              <a:rPr kumimoji="0" lang="en-US" sz="9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Title 4">
            <a:extLst>
              <a:ext uri="{FF2B5EF4-FFF2-40B4-BE49-F238E27FC236}">
                <a16:creationId xmlns:a16="http://schemas.microsoft.com/office/drawing/2014/main" id="{24FBE2D7-17A5-4238-A791-133BBC6B6C83}"/>
              </a:ext>
            </a:extLst>
          </p:cNvPr>
          <p:cNvSpPr>
            <a:spLocks noGrp="1"/>
          </p:cNvSpPr>
          <p:nvPr>
            <p:ph type="title"/>
          </p:nvPr>
        </p:nvSpPr>
        <p:spPr>
          <a:xfrm>
            <a:off x="630987" y="732868"/>
            <a:ext cx="4760654" cy="590932"/>
          </a:xfrm>
        </p:spPr>
        <p:txBody>
          <a:bodyPr>
            <a:normAutofit/>
          </a:bodyPr>
          <a:lstStyle/>
          <a:p>
            <a:r>
              <a:rPr lang="en-CA" b="1" i="1" dirty="0">
                <a:solidFill>
                  <a:srgbClr val="A1238E"/>
                </a:solidFill>
                <a:latin typeface="+mn-lt"/>
              </a:rPr>
              <a:t>Office Essentials</a:t>
            </a:r>
          </a:p>
        </p:txBody>
      </p:sp>
      <p:sp>
        <p:nvSpPr>
          <p:cNvPr id="15" name="Rectangle 14">
            <a:extLst>
              <a:ext uri="{FF2B5EF4-FFF2-40B4-BE49-F238E27FC236}">
                <a16:creationId xmlns:a16="http://schemas.microsoft.com/office/drawing/2014/main" id="{34C7C790-1885-460E-96DE-5C55B4FDC8B5}"/>
              </a:ext>
            </a:extLst>
          </p:cNvPr>
          <p:cNvSpPr/>
          <p:nvPr/>
        </p:nvSpPr>
        <p:spPr>
          <a:xfrm>
            <a:off x="743441" y="3047285"/>
            <a:ext cx="4648200" cy="334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35EA5A2D-FF75-4D74-8965-03D44A7208C5}"/>
              </a:ext>
            </a:extLst>
          </p:cNvPr>
          <p:cNvSpPr txBox="1"/>
          <p:nvPr/>
        </p:nvSpPr>
        <p:spPr>
          <a:xfrm>
            <a:off x="3279648" y="6179817"/>
            <a:ext cx="5029200" cy="276999"/>
          </a:xfrm>
          <a:prstGeom prst="rect">
            <a:avLst/>
          </a:prstGeom>
          <a:noFill/>
        </p:spPr>
        <p:txBody>
          <a:bodyPr wrap="square" rtlCol="0">
            <a:spAutoFit/>
          </a:bodyPr>
          <a:lstStyle/>
          <a:p>
            <a:pPr algn="ctr"/>
            <a:r>
              <a:rPr lang="en-CA" sz="1200" dirty="0">
                <a:solidFill>
                  <a:srgbClr val="002060"/>
                </a:solidFill>
              </a:rPr>
              <a:t>Detailed Brochure Available, please ask your Chamber Representative.</a:t>
            </a:r>
            <a:endParaRPr lang="en-US" sz="1200" dirty="0">
              <a:solidFill>
                <a:srgbClr val="002060"/>
              </a:solidFill>
            </a:endParaRPr>
          </a:p>
        </p:txBody>
      </p:sp>
      <p:sp>
        <p:nvSpPr>
          <p:cNvPr id="16" name="Rectangle 15">
            <a:extLst>
              <a:ext uri="{FF2B5EF4-FFF2-40B4-BE49-F238E27FC236}">
                <a16:creationId xmlns:a16="http://schemas.microsoft.com/office/drawing/2014/main" id="{75CCD665-C71E-4B67-8C72-F280CF4EB41B}"/>
              </a:ext>
            </a:extLst>
          </p:cNvPr>
          <p:cNvSpPr/>
          <p:nvPr/>
        </p:nvSpPr>
        <p:spPr>
          <a:xfrm>
            <a:off x="1962263" y="2810253"/>
            <a:ext cx="7905259" cy="2893100"/>
          </a:xfrm>
          <a:prstGeom prst="rect">
            <a:avLst/>
          </a:prstGeom>
          <a:ln>
            <a:noFill/>
          </a:ln>
        </p:spPr>
        <p:txBody>
          <a:bodyPr wrap="square">
            <a:spAutoFit/>
          </a:bodyPr>
          <a:lstStyle/>
          <a:p>
            <a:pPr lvl="1" fontAlgn="t"/>
            <a:r>
              <a:rPr lang="en-CA" sz="1400" dirty="0">
                <a:solidFill>
                  <a:srgbClr val="002060"/>
                </a:solidFill>
              </a:rPr>
              <a:t>Staples Advantage is the world’s largest business-to-business supplier of office essentials, print solutions, promotional products and office furniture solutions.</a:t>
            </a:r>
          </a:p>
          <a:p>
            <a:pPr lvl="1" fontAlgn="t"/>
            <a:endParaRPr lang="en-CA" sz="1400" dirty="0">
              <a:solidFill>
                <a:srgbClr val="002060"/>
              </a:solidFill>
            </a:endParaRPr>
          </a:p>
          <a:p>
            <a:pPr lvl="1" fontAlgn="t"/>
            <a:r>
              <a:rPr lang="en-CA" sz="1400" dirty="0">
                <a:solidFill>
                  <a:srgbClr val="002060"/>
                </a:solidFill>
              </a:rPr>
              <a:t>Participate in the Staples Advantage discount program, with your BC Chamber membership.</a:t>
            </a:r>
          </a:p>
          <a:p>
            <a:pPr lvl="1" fontAlgn="t"/>
            <a:endParaRPr lang="en-CA" sz="1400" dirty="0">
              <a:solidFill>
                <a:srgbClr val="002060"/>
              </a:solidFill>
            </a:endParaRPr>
          </a:p>
          <a:p>
            <a:pPr lvl="1" fontAlgn="t"/>
            <a:r>
              <a:rPr lang="en-CA" sz="1400" dirty="0">
                <a:solidFill>
                  <a:srgbClr val="002060"/>
                </a:solidFill>
              </a:rPr>
              <a:t>Build a program that meets your demands.</a:t>
            </a:r>
          </a:p>
          <a:p>
            <a:pPr lvl="1" fontAlgn="t"/>
            <a:endParaRPr lang="en-CA" sz="1400" dirty="0">
              <a:solidFill>
                <a:srgbClr val="002060"/>
              </a:solidFill>
            </a:endParaRPr>
          </a:p>
          <a:p>
            <a:pPr lvl="1" fontAlgn="t"/>
            <a:r>
              <a:rPr lang="en-CA" sz="1400" dirty="0">
                <a:solidFill>
                  <a:srgbClr val="002060"/>
                </a:solidFill>
              </a:rPr>
              <a:t>Free delivery available, plus most areas in BC will be next business day.</a:t>
            </a:r>
          </a:p>
          <a:p>
            <a:pPr lvl="1" fontAlgn="t"/>
            <a:endParaRPr lang="en-CA" sz="1400" dirty="0">
              <a:solidFill>
                <a:srgbClr val="002060"/>
              </a:solidFill>
            </a:endParaRPr>
          </a:p>
          <a:p>
            <a:pPr lvl="1" fontAlgn="t"/>
            <a:r>
              <a:rPr lang="en-CA" sz="1400" dirty="0">
                <a:solidFill>
                  <a:srgbClr val="002060"/>
                </a:solidFill>
              </a:rPr>
              <a:t>Excellent reporting capabilities and unmatched service levels.</a:t>
            </a:r>
          </a:p>
          <a:p>
            <a:pPr lvl="1" fontAlgn="t"/>
            <a:endParaRPr lang="en-CA" sz="1400" dirty="0">
              <a:solidFill>
                <a:srgbClr val="002060"/>
              </a:solidFill>
            </a:endParaRPr>
          </a:p>
          <a:p>
            <a:pPr lvl="1" fontAlgn="t"/>
            <a:r>
              <a:rPr lang="en-CA" sz="1400" dirty="0">
                <a:solidFill>
                  <a:srgbClr val="002060"/>
                </a:solidFill>
              </a:rPr>
              <a:t>Your own Account manager, Customer care and Category specialists to be able to help with all your needs.</a:t>
            </a:r>
          </a:p>
        </p:txBody>
      </p:sp>
      <p:pic>
        <p:nvPicPr>
          <p:cNvPr id="9" name="Picture 8">
            <a:extLst>
              <a:ext uri="{FF2B5EF4-FFF2-40B4-BE49-F238E27FC236}">
                <a16:creationId xmlns:a16="http://schemas.microsoft.com/office/drawing/2014/main" id="{8884CCFE-020E-4466-855D-81A29DF68905}"/>
              </a:ext>
            </a:extLst>
          </p:cNvPr>
          <p:cNvPicPr>
            <a:picLocks noChangeAspect="1"/>
          </p:cNvPicPr>
          <p:nvPr/>
        </p:nvPicPr>
        <p:blipFill>
          <a:blip r:embed="rId4"/>
          <a:stretch>
            <a:fillRect/>
          </a:stretch>
        </p:blipFill>
        <p:spPr>
          <a:xfrm>
            <a:off x="4066864" y="1463650"/>
            <a:ext cx="3634766" cy="1054082"/>
          </a:xfrm>
          <a:prstGeom prst="rect">
            <a:avLst/>
          </a:prstGeom>
        </p:spPr>
      </p:pic>
      <p:sp>
        <p:nvSpPr>
          <p:cNvPr id="11" name="TextBox 10">
            <a:extLst>
              <a:ext uri="{FF2B5EF4-FFF2-40B4-BE49-F238E27FC236}">
                <a16:creationId xmlns:a16="http://schemas.microsoft.com/office/drawing/2014/main" id="{DAEC01C8-5CD4-4E4F-8029-58562520DE81}"/>
              </a:ext>
            </a:extLst>
          </p:cNvPr>
          <p:cNvSpPr txBox="1"/>
          <p:nvPr/>
        </p:nvSpPr>
        <p:spPr>
          <a:xfrm>
            <a:off x="8635732" y="1152284"/>
            <a:ext cx="1266982" cy="369332"/>
          </a:xfrm>
          <a:prstGeom prst="rect">
            <a:avLst/>
          </a:prstGeom>
          <a:noFill/>
        </p:spPr>
        <p:txBody>
          <a:bodyPr wrap="square" rtlCol="0">
            <a:spAutoFit/>
          </a:bodyPr>
          <a:lstStyle/>
          <a:p>
            <a:r>
              <a:rPr lang="en-CA" b="1" dirty="0">
                <a:solidFill>
                  <a:srgbClr val="FFFFFF"/>
                </a:solidFill>
              </a:rPr>
              <a:t>Logo Here</a:t>
            </a:r>
          </a:p>
        </p:txBody>
      </p:sp>
      <p:pic>
        <p:nvPicPr>
          <p:cNvPr id="12" name="Picture 11" descr="A picture containing object&#10;&#10;Description generated with high confidence">
            <a:extLst>
              <a:ext uri="{FF2B5EF4-FFF2-40B4-BE49-F238E27FC236}">
                <a16:creationId xmlns:a16="http://schemas.microsoft.com/office/drawing/2014/main" id="{73F9143A-8323-47AA-8A64-F9FDF98AA70A}"/>
              </a:ext>
            </a:extLst>
          </p:cNvPr>
          <p:cNvPicPr>
            <a:picLocks noChangeAspect="1"/>
          </p:cNvPicPr>
          <p:nvPr/>
        </p:nvPicPr>
        <p:blipFill>
          <a:blip r:embed="rId5"/>
          <a:stretch>
            <a:fillRect/>
          </a:stretch>
        </p:blipFill>
        <p:spPr>
          <a:xfrm>
            <a:off x="8955114" y="674752"/>
            <a:ext cx="965147" cy="1271169"/>
          </a:xfrm>
          <a:prstGeom prst="rect">
            <a:avLst/>
          </a:prstGeom>
        </p:spPr>
      </p:pic>
    </p:spTree>
    <p:extLst>
      <p:ext uri="{BB962C8B-B14F-4D97-AF65-F5344CB8AC3E}">
        <p14:creationId xmlns:p14="http://schemas.microsoft.com/office/powerpoint/2010/main" val="3321100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lan OT Book" charset="0"/>
                <a:ea typeface="Clan OT Book" charset="0"/>
                <a:cs typeface="Clan OT Book" charset="0"/>
              </a:rPr>
              <a:t>Member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BC CHAMBER OF COMMERCE    </a:t>
            </a:r>
            <a:fld id="{40311639-4E40-874B-8D7C-8F1A800E2EA6}" type="slidenum">
              <a:rPr kumimoji="0" lang="en-US" sz="9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Title 4">
            <a:extLst>
              <a:ext uri="{FF2B5EF4-FFF2-40B4-BE49-F238E27FC236}">
                <a16:creationId xmlns:a16="http://schemas.microsoft.com/office/drawing/2014/main" id="{24FBE2D7-17A5-4238-A791-133BBC6B6C83}"/>
              </a:ext>
            </a:extLst>
          </p:cNvPr>
          <p:cNvSpPr>
            <a:spLocks noGrp="1"/>
          </p:cNvSpPr>
          <p:nvPr>
            <p:ph type="title"/>
          </p:nvPr>
        </p:nvSpPr>
        <p:spPr>
          <a:xfrm>
            <a:off x="630987" y="732868"/>
            <a:ext cx="4760654" cy="590932"/>
          </a:xfrm>
        </p:spPr>
        <p:txBody>
          <a:bodyPr>
            <a:normAutofit/>
          </a:bodyPr>
          <a:lstStyle/>
          <a:p>
            <a:r>
              <a:rPr lang="en-CA" b="1" i="1" dirty="0">
                <a:solidFill>
                  <a:srgbClr val="A1238E"/>
                </a:solidFill>
                <a:latin typeface="+mn-lt"/>
              </a:rPr>
              <a:t>Shipping</a:t>
            </a:r>
          </a:p>
        </p:txBody>
      </p:sp>
      <p:sp>
        <p:nvSpPr>
          <p:cNvPr id="15" name="Rectangle 14">
            <a:extLst>
              <a:ext uri="{FF2B5EF4-FFF2-40B4-BE49-F238E27FC236}">
                <a16:creationId xmlns:a16="http://schemas.microsoft.com/office/drawing/2014/main" id="{34C7C790-1885-460E-96DE-5C55B4FDC8B5}"/>
              </a:ext>
            </a:extLst>
          </p:cNvPr>
          <p:cNvSpPr/>
          <p:nvPr/>
        </p:nvSpPr>
        <p:spPr>
          <a:xfrm>
            <a:off x="743441" y="3047285"/>
            <a:ext cx="4648200" cy="334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35EA5A2D-FF75-4D74-8965-03D44A7208C5}"/>
              </a:ext>
            </a:extLst>
          </p:cNvPr>
          <p:cNvSpPr txBox="1"/>
          <p:nvPr/>
        </p:nvSpPr>
        <p:spPr>
          <a:xfrm>
            <a:off x="3137777" y="6356350"/>
            <a:ext cx="5029200" cy="276999"/>
          </a:xfrm>
          <a:prstGeom prst="rect">
            <a:avLst/>
          </a:prstGeom>
          <a:noFill/>
        </p:spPr>
        <p:txBody>
          <a:bodyPr wrap="square" rtlCol="0">
            <a:spAutoFit/>
          </a:bodyPr>
          <a:lstStyle/>
          <a:p>
            <a:pPr algn="ctr"/>
            <a:r>
              <a:rPr lang="en-CA" sz="1200" dirty="0">
                <a:solidFill>
                  <a:srgbClr val="002060"/>
                </a:solidFill>
              </a:rPr>
              <a:t>Detailed Brochure Available, please ask your Chamber Representative.</a:t>
            </a:r>
            <a:endParaRPr lang="en-US" sz="1200" dirty="0">
              <a:solidFill>
                <a:srgbClr val="002060"/>
              </a:solidFill>
            </a:endParaRPr>
          </a:p>
        </p:txBody>
      </p:sp>
      <p:sp>
        <p:nvSpPr>
          <p:cNvPr id="16" name="Rectangle 15">
            <a:extLst>
              <a:ext uri="{FF2B5EF4-FFF2-40B4-BE49-F238E27FC236}">
                <a16:creationId xmlns:a16="http://schemas.microsoft.com/office/drawing/2014/main" id="{75CCD665-C71E-4B67-8C72-F280CF4EB41B}"/>
              </a:ext>
            </a:extLst>
          </p:cNvPr>
          <p:cNvSpPr/>
          <p:nvPr/>
        </p:nvSpPr>
        <p:spPr>
          <a:xfrm>
            <a:off x="2171522" y="1971256"/>
            <a:ext cx="7905259" cy="2031325"/>
          </a:xfrm>
          <a:prstGeom prst="rect">
            <a:avLst/>
          </a:prstGeom>
          <a:ln>
            <a:noFill/>
          </a:ln>
        </p:spPr>
        <p:txBody>
          <a:bodyPr wrap="square">
            <a:spAutoFit/>
          </a:bodyPr>
          <a:lstStyle/>
          <a:p>
            <a:pPr lvl="1" fontAlgn="t"/>
            <a:r>
              <a:rPr lang="en-CA" sz="1400" dirty="0">
                <a:solidFill>
                  <a:srgbClr val="002060"/>
                </a:solidFill>
              </a:rPr>
              <a:t>Helping you meet the challenges of day-to-day business.</a:t>
            </a:r>
          </a:p>
          <a:p>
            <a:pPr lvl="1" fontAlgn="t"/>
            <a:endParaRPr lang="en-CA" sz="1400" dirty="0">
              <a:solidFill>
                <a:srgbClr val="002060"/>
              </a:solidFill>
            </a:endParaRPr>
          </a:p>
          <a:p>
            <a:pPr lvl="1" fontAlgn="t"/>
            <a:r>
              <a:rPr lang="en-CA" sz="1400" dirty="0">
                <a:solidFill>
                  <a:srgbClr val="002060"/>
                </a:solidFill>
              </a:rPr>
              <a:t>Every day the Purolator network successfully delivers more promises to more points across Canada than any other parcel and freight solutions provider.</a:t>
            </a:r>
          </a:p>
          <a:p>
            <a:pPr lvl="1" fontAlgn="t"/>
            <a:endParaRPr lang="en-CA" sz="1400" dirty="0">
              <a:solidFill>
                <a:srgbClr val="002060"/>
              </a:solidFill>
            </a:endParaRPr>
          </a:p>
          <a:p>
            <a:pPr lvl="1" fontAlgn="t"/>
            <a:r>
              <a:rPr lang="en-CA" sz="1400" dirty="0">
                <a:solidFill>
                  <a:srgbClr val="002060"/>
                </a:solidFill>
              </a:rPr>
              <a:t>Your local Chamber delivers value to your business. Being a member of your local chamber gives you access to a vast network of expertise that helps make British Columbia stronger. This also gives you access to the shipping services and experience of Purolator, where you will enjoy volume discounts starting at </a:t>
            </a:r>
            <a:r>
              <a:rPr lang="en-CA" sz="1400" b="1" dirty="0">
                <a:solidFill>
                  <a:srgbClr val="002060"/>
                </a:solidFill>
              </a:rPr>
              <a:t>25% on Purolator Express® and Purolator Ground® </a:t>
            </a:r>
            <a:r>
              <a:rPr lang="en-CA" sz="1400" dirty="0">
                <a:solidFill>
                  <a:srgbClr val="002060"/>
                </a:solidFill>
              </a:rPr>
              <a:t>suite of services.</a:t>
            </a:r>
          </a:p>
        </p:txBody>
      </p:sp>
      <p:pic>
        <p:nvPicPr>
          <p:cNvPr id="4" name="Picture 3">
            <a:extLst>
              <a:ext uri="{FF2B5EF4-FFF2-40B4-BE49-F238E27FC236}">
                <a16:creationId xmlns:a16="http://schemas.microsoft.com/office/drawing/2014/main" id="{F1FD43A0-1778-407A-BF5A-2ACE39B8439F}"/>
              </a:ext>
            </a:extLst>
          </p:cNvPr>
          <p:cNvPicPr>
            <a:picLocks noChangeAspect="1"/>
          </p:cNvPicPr>
          <p:nvPr/>
        </p:nvPicPr>
        <p:blipFill>
          <a:blip r:embed="rId4"/>
          <a:stretch>
            <a:fillRect/>
          </a:stretch>
        </p:blipFill>
        <p:spPr>
          <a:xfrm>
            <a:off x="2724744" y="1340463"/>
            <a:ext cx="2432344" cy="347478"/>
          </a:xfrm>
          <a:prstGeom prst="rect">
            <a:avLst/>
          </a:prstGeom>
        </p:spPr>
      </p:pic>
      <p:pic>
        <p:nvPicPr>
          <p:cNvPr id="11" name="Picture 10">
            <a:extLst>
              <a:ext uri="{FF2B5EF4-FFF2-40B4-BE49-F238E27FC236}">
                <a16:creationId xmlns:a16="http://schemas.microsoft.com/office/drawing/2014/main" id="{BCB70216-F855-4F0C-AA8B-332B8D6D9380}"/>
              </a:ext>
            </a:extLst>
          </p:cNvPr>
          <p:cNvPicPr>
            <a:picLocks noChangeAspect="1"/>
          </p:cNvPicPr>
          <p:nvPr/>
        </p:nvPicPr>
        <p:blipFill>
          <a:blip r:embed="rId5"/>
          <a:stretch>
            <a:fillRect/>
          </a:stretch>
        </p:blipFill>
        <p:spPr>
          <a:xfrm>
            <a:off x="4101640" y="4507915"/>
            <a:ext cx="5770801" cy="1442700"/>
          </a:xfrm>
          <a:prstGeom prst="rect">
            <a:avLst/>
          </a:prstGeom>
        </p:spPr>
      </p:pic>
      <p:sp>
        <p:nvSpPr>
          <p:cNvPr id="12" name="TextBox 11">
            <a:extLst>
              <a:ext uri="{FF2B5EF4-FFF2-40B4-BE49-F238E27FC236}">
                <a16:creationId xmlns:a16="http://schemas.microsoft.com/office/drawing/2014/main" id="{020989F3-89B8-4BD8-96F4-7D4D7F22982A}"/>
              </a:ext>
            </a:extLst>
          </p:cNvPr>
          <p:cNvSpPr txBox="1"/>
          <p:nvPr/>
        </p:nvSpPr>
        <p:spPr>
          <a:xfrm>
            <a:off x="8635732" y="1152284"/>
            <a:ext cx="1266982" cy="369332"/>
          </a:xfrm>
          <a:prstGeom prst="rect">
            <a:avLst/>
          </a:prstGeom>
          <a:noFill/>
        </p:spPr>
        <p:txBody>
          <a:bodyPr wrap="square" rtlCol="0">
            <a:spAutoFit/>
          </a:bodyPr>
          <a:lstStyle/>
          <a:p>
            <a:r>
              <a:rPr lang="en-CA" b="1" dirty="0">
                <a:solidFill>
                  <a:srgbClr val="FFFFFF"/>
                </a:solidFill>
              </a:rPr>
              <a:t>Logo Here</a:t>
            </a:r>
          </a:p>
        </p:txBody>
      </p:sp>
      <p:pic>
        <p:nvPicPr>
          <p:cNvPr id="14" name="Picture 13" descr="A picture containing object&#10;&#10;Description generated with high confidence">
            <a:extLst>
              <a:ext uri="{FF2B5EF4-FFF2-40B4-BE49-F238E27FC236}">
                <a16:creationId xmlns:a16="http://schemas.microsoft.com/office/drawing/2014/main" id="{A3BCB079-408F-4804-B3B7-A1A9991DDBF2}"/>
              </a:ext>
            </a:extLst>
          </p:cNvPr>
          <p:cNvPicPr>
            <a:picLocks noChangeAspect="1"/>
          </p:cNvPicPr>
          <p:nvPr/>
        </p:nvPicPr>
        <p:blipFill>
          <a:blip r:embed="rId6"/>
          <a:stretch>
            <a:fillRect/>
          </a:stretch>
        </p:blipFill>
        <p:spPr>
          <a:xfrm>
            <a:off x="8955114" y="674752"/>
            <a:ext cx="965147" cy="1271169"/>
          </a:xfrm>
          <a:prstGeom prst="rect">
            <a:avLst/>
          </a:prstGeom>
        </p:spPr>
      </p:pic>
    </p:spTree>
    <p:extLst>
      <p:ext uri="{BB962C8B-B14F-4D97-AF65-F5344CB8AC3E}">
        <p14:creationId xmlns:p14="http://schemas.microsoft.com/office/powerpoint/2010/main" val="190602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lan OT Book" charset="0"/>
                <a:ea typeface="Clan OT Book" charset="0"/>
                <a:cs typeface="Clan OT Book" charset="0"/>
              </a:rPr>
              <a:t>Member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BC CHAMBER OF COMMERCE    </a:t>
            </a:r>
            <a:fld id="{40311639-4E40-874B-8D7C-8F1A800E2EA6}" type="slidenum">
              <a:rPr kumimoji="0" lang="en-US" sz="9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Title 4">
            <a:extLst>
              <a:ext uri="{FF2B5EF4-FFF2-40B4-BE49-F238E27FC236}">
                <a16:creationId xmlns:a16="http://schemas.microsoft.com/office/drawing/2014/main" id="{24FBE2D7-17A5-4238-A791-133BBC6B6C83}"/>
              </a:ext>
            </a:extLst>
          </p:cNvPr>
          <p:cNvSpPr>
            <a:spLocks noGrp="1"/>
          </p:cNvSpPr>
          <p:nvPr>
            <p:ph type="title"/>
          </p:nvPr>
        </p:nvSpPr>
        <p:spPr>
          <a:xfrm>
            <a:off x="630987" y="732868"/>
            <a:ext cx="4760654" cy="590932"/>
          </a:xfrm>
        </p:spPr>
        <p:txBody>
          <a:bodyPr>
            <a:normAutofit/>
          </a:bodyPr>
          <a:lstStyle/>
          <a:p>
            <a:r>
              <a:rPr lang="en-CA" b="1" i="1" dirty="0">
                <a:solidFill>
                  <a:srgbClr val="A1238E"/>
                </a:solidFill>
                <a:latin typeface="+mn-lt"/>
              </a:rPr>
              <a:t>Petro Canada’s </a:t>
            </a:r>
            <a:r>
              <a:rPr lang="en-CA" b="1" i="1" dirty="0" err="1">
                <a:solidFill>
                  <a:srgbClr val="A1238E"/>
                </a:solidFill>
                <a:latin typeface="+mn-lt"/>
              </a:rPr>
              <a:t>Superpass</a:t>
            </a:r>
            <a:endParaRPr lang="en-CA" b="1" i="1" dirty="0">
              <a:solidFill>
                <a:srgbClr val="A1238E"/>
              </a:solidFill>
              <a:latin typeface="+mn-lt"/>
            </a:endParaRPr>
          </a:p>
        </p:txBody>
      </p:sp>
      <p:sp>
        <p:nvSpPr>
          <p:cNvPr id="15" name="Rectangle 14">
            <a:extLst>
              <a:ext uri="{FF2B5EF4-FFF2-40B4-BE49-F238E27FC236}">
                <a16:creationId xmlns:a16="http://schemas.microsoft.com/office/drawing/2014/main" id="{34C7C790-1885-460E-96DE-5C55B4FDC8B5}"/>
              </a:ext>
            </a:extLst>
          </p:cNvPr>
          <p:cNvSpPr/>
          <p:nvPr/>
        </p:nvSpPr>
        <p:spPr>
          <a:xfrm>
            <a:off x="743441" y="3047285"/>
            <a:ext cx="4648200" cy="334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35EA5A2D-FF75-4D74-8965-03D44A7208C5}"/>
              </a:ext>
            </a:extLst>
          </p:cNvPr>
          <p:cNvSpPr txBox="1"/>
          <p:nvPr/>
        </p:nvSpPr>
        <p:spPr>
          <a:xfrm>
            <a:off x="3581400" y="6262962"/>
            <a:ext cx="5029200" cy="276999"/>
          </a:xfrm>
          <a:prstGeom prst="rect">
            <a:avLst/>
          </a:prstGeom>
          <a:noFill/>
        </p:spPr>
        <p:txBody>
          <a:bodyPr wrap="square" rtlCol="0">
            <a:spAutoFit/>
          </a:bodyPr>
          <a:lstStyle/>
          <a:p>
            <a:pPr algn="ctr"/>
            <a:r>
              <a:rPr lang="en-CA" sz="1200" dirty="0">
                <a:solidFill>
                  <a:srgbClr val="002060"/>
                </a:solidFill>
              </a:rPr>
              <a:t>Detailed Brochure Available, please ask your Chamber Representative.</a:t>
            </a:r>
            <a:endParaRPr lang="en-US" sz="1200" dirty="0">
              <a:solidFill>
                <a:srgbClr val="002060"/>
              </a:solidFill>
            </a:endParaRPr>
          </a:p>
        </p:txBody>
      </p:sp>
      <p:sp>
        <p:nvSpPr>
          <p:cNvPr id="16" name="Rectangle 15">
            <a:extLst>
              <a:ext uri="{FF2B5EF4-FFF2-40B4-BE49-F238E27FC236}">
                <a16:creationId xmlns:a16="http://schemas.microsoft.com/office/drawing/2014/main" id="{75CCD665-C71E-4B67-8C72-F280CF4EB41B}"/>
              </a:ext>
            </a:extLst>
          </p:cNvPr>
          <p:cNvSpPr/>
          <p:nvPr/>
        </p:nvSpPr>
        <p:spPr>
          <a:xfrm>
            <a:off x="2118986" y="3137472"/>
            <a:ext cx="7905259" cy="2462213"/>
          </a:xfrm>
          <a:prstGeom prst="rect">
            <a:avLst/>
          </a:prstGeom>
          <a:ln>
            <a:noFill/>
          </a:ln>
        </p:spPr>
        <p:txBody>
          <a:bodyPr wrap="square">
            <a:spAutoFit/>
          </a:bodyPr>
          <a:lstStyle/>
          <a:p>
            <a:pPr lvl="1" fontAlgn="t"/>
            <a:r>
              <a:rPr lang="en-CA" sz="1400" dirty="0" err="1">
                <a:solidFill>
                  <a:srgbClr val="002060"/>
                </a:solidFill>
              </a:rPr>
              <a:t>Superpass</a:t>
            </a:r>
            <a:r>
              <a:rPr lang="en-CA" sz="1400" dirty="0">
                <a:solidFill>
                  <a:srgbClr val="002060"/>
                </a:solidFill>
              </a:rPr>
              <a:t> is the only one-card solution that gives you access to Canada’s largest gasoline and diesel network.</a:t>
            </a:r>
          </a:p>
          <a:p>
            <a:pPr lvl="1" fontAlgn="t"/>
            <a:endParaRPr lang="en-CA" sz="1400" dirty="0">
              <a:solidFill>
                <a:srgbClr val="002060"/>
              </a:solidFill>
            </a:endParaRPr>
          </a:p>
          <a:p>
            <a:pPr lvl="1" fontAlgn="t"/>
            <a:r>
              <a:rPr lang="en-CA" sz="1400" dirty="0">
                <a:solidFill>
                  <a:srgbClr val="002060"/>
                </a:solidFill>
              </a:rPr>
              <a:t>Members of the British Columbia Chamber of Commerce receive a 2.0 cents per litre discount on all Grades of gas and diesel, and Car Wash discounts.</a:t>
            </a:r>
          </a:p>
          <a:p>
            <a:pPr lvl="1" fontAlgn="t"/>
            <a:endParaRPr lang="en-CA" sz="1400" dirty="0">
              <a:solidFill>
                <a:srgbClr val="002060"/>
              </a:solidFill>
            </a:endParaRPr>
          </a:p>
          <a:p>
            <a:pPr lvl="1" fontAlgn="t"/>
            <a:r>
              <a:rPr lang="en-CA" sz="1400" dirty="0" err="1">
                <a:solidFill>
                  <a:srgbClr val="002060"/>
                </a:solidFill>
              </a:rPr>
              <a:t>Superpass</a:t>
            </a:r>
            <a:r>
              <a:rPr lang="en-CA" sz="1400" dirty="0">
                <a:solidFill>
                  <a:srgbClr val="002060"/>
                </a:solidFill>
              </a:rPr>
              <a:t> benefits to your business:</a:t>
            </a:r>
          </a:p>
          <a:p>
            <a:pPr marL="742950" lvl="1" indent="-285750" fontAlgn="t">
              <a:buFont typeface="Arial" panose="020B0604020202020204" pitchFamily="34" charset="0"/>
              <a:buChar char="•"/>
            </a:pPr>
            <a:r>
              <a:rPr lang="en-CA" sz="1400" dirty="0">
                <a:solidFill>
                  <a:srgbClr val="002060"/>
                </a:solidFill>
              </a:rPr>
              <a:t>Control costs with detailed purchase restrictions on both fuel and non-fuel purchases.</a:t>
            </a:r>
          </a:p>
          <a:p>
            <a:pPr marL="742950" lvl="1" indent="-285750" fontAlgn="t">
              <a:buFont typeface="Arial" panose="020B0604020202020204" pitchFamily="34" charset="0"/>
              <a:buChar char="•"/>
            </a:pPr>
            <a:r>
              <a:rPr lang="en-CA" sz="1400" dirty="0">
                <a:solidFill>
                  <a:srgbClr val="002060"/>
                </a:solidFill>
              </a:rPr>
              <a:t>PIN protection and exception monitoring to help defend against fraud and abuse.</a:t>
            </a:r>
          </a:p>
          <a:p>
            <a:pPr marL="742950" lvl="1" indent="-285750" fontAlgn="t">
              <a:buFont typeface="Arial" panose="020B0604020202020204" pitchFamily="34" charset="0"/>
              <a:buChar char="•"/>
            </a:pPr>
            <a:r>
              <a:rPr lang="en-CA" sz="1400" dirty="0">
                <a:solidFill>
                  <a:srgbClr val="002060"/>
                </a:solidFill>
              </a:rPr>
              <a:t>Customized reports that can be distributed via email to facilitate analysis and save time.</a:t>
            </a:r>
          </a:p>
          <a:p>
            <a:pPr marL="742950" lvl="1" indent="-285750" fontAlgn="t">
              <a:buFont typeface="Arial" panose="020B0604020202020204" pitchFamily="34" charset="0"/>
              <a:buChar char="•"/>
            </a:pPr>
            <a:r>
              <a:rPr lang="en-CA" sz="1400" dirty="0">
                <a:solidFill>
                  <a:srgbClr val="002060"/>
                </a:solidFill>
              </a:rPr>
              <a:t>Receive dedicated support – 24/7 from a professional and knowledgeable customer.</a:t>
            </a:r>
          </a:p>
        </p:txBody>
      </p:sp>
      <p:pic>
        <p:nvPicPr>
          <p:cNvPr id="11" name="Picture 10">
            <a:extLst>
              <a:ext uri="{FF2B5EF4-FFF2-40B4-BE49-F238E27FC236}">
                <a16:creationId xmlns:a16="http://schemas.microsoft.com/office/drawing/2014/main" id="{C433A633-A03C-4E68-A1B0-D6957742A3E8}"/>
              </a:ext>
            </a:extLst>
          </p:cNvPr>
          <p:cNvPicPr>
            <a:picLocks noChangeAspect="1"/>
          </p:cNvPicPr>
          <p:nvPr/>
        </p:nvPicPr>
        <p:blipFill>
          <a:blip r:embed="rId4"/>
          <a:stretch>
            <a:fillRect/>
          </a:stretch>
        </p:blipFill>
        <p:spPr>
          <a:xfrm>
            <a:off x="5186907" y="1532723"/>
            <a:ext cx="1818186" cy="1447373"/>
          </a:xfrm>
          <a:prstGeom prst="rect">
            <a:avLst/>
          </a:prstGeom>
        </p:spPr>
      </p:pic>
      <p:pic>
        <p:nvPicPr>
          <p:cNvPr id="12" name="Picture 11" descr="A picture containing object&#10;&#10;Description generated with high confidence">
            <a:extLst>
              <a:ext uri="{FF2B5EF4-FFF2-40B4-BE49-F238E27FC236}">
                <a16:creationId xmlns:a16="http://schemas.microsoft.com/office/drawing/2014/main" id="{EA68D531-45D3-43EE-B0B4-99F24F7B8EB7}"/>
              </a:ext>
            </a:extLst>
          </p:cNvPr>
          <p:cNvPicPr>
            <a:picLocks noChangeAspect="1"/>
          </p:cNvPicPr>
          <p:nvPr/>
        </p:nvPicPr>
        <p:blipFill>
          <a:blip r:embed="rId5"/>
          <a:stretch>
            <a:fillRect/>
          </a:stretch>
        </p:blipFill>
        <p:spPr>
          <a:xfrm>
            <a:off x="8955114" y="674752"/>
            <a:ext cx="965147" cy="1271169"/>
          </a:xfrm>
          <a:prstGeom prst="rect">
            <a:avLst/>
          </a:prstGeom>
        </p:spPr>
      </p:pic>
    </p:spTree>
    <p:extLst>
      <p:ext uri="{BB962C8B-B14F-4D97-AF65-F5344CB8AC3E}">
        <p14:creationId xmlns:p14="http://schemas.microsoft.com/office/powerpoint/2010/main" val="403737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lan OT Book" charset="0"/>
                <a:ea typeface="Clan OT Book" charset="0"/>
                <a:cs typeface="Clan OT Book" charset="0"/>
              </a:rPr>
              <a:t>Member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BC CHAMBER OF COMMERCE    </a:t>
            </a:r>
            <a:fld id="{40311639-4E40-874B-8D7C-8F1A800E2EA6}" type="slidenum">
              <a:rPr kumimoji="0" lang="en-US" sz="9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Title 4">
            <a:extLst>
              <a:ext uri="{FF2B5EF4-FFF2-40B4-BE49-F238E27FC236}">
                <a16:creationId xmlns:a16="http://schemas.microsoft.com/office/drawing/2014/main" id="{24FBE2D7-17A5-4238-A791-133BBC6B6C83}"/>
              </a:ext>
            </a:extLst>
          </p:cNvPr>
          <p:cNvSpPr>
            <a:spLocks noGrp="1"/>
          </p:cNvSpPr>
          <p:nvPr>
            <p:ph type="title"/>
          </p:nvPr>
        </p:nvSpPr>
        <p:spPr>
          <a:xfrm>
            <a:off x="630986" y="732868"/>
            <a:ext cx="5013457" cy="590932"/>
          </a:xfrm>
        </p:spPr>
        <p:txBody>
          <a:bodyPr>
            <a:normAutofit/>
          </a:bodyPr>
          <a:lstStyle/>
          <a:p>
            <a:r>
              <a:rPr lang="en-CA" b="1" i="1" dirty="0">
                <a:solidFill>
                  <a:srgbClr val="A1238E"/>
                </a:solidFill>
                <a:latin typeface="+mn-lt"/>
              </a:rPr>
              <a:t>Esso Business Card Program</a:t>
            </a:r>
          </a:p>
        </p:txBody>
      </p:sp>
      <p:sp>
        <p:nvSpPr>
          <p:cNvPr id="15" name="Rectangle 14">
            <a:extLst>
              <a:ext uri="{FF2B5EF4-FFF2-40B4-BE49-F238E27FC236}">
                <a16:creationId xmlns:a16="http://schemas.microsoft.com/office/drawing/2014/main" id="{34C7C790-1885-460E-96DE-5C55B4FDC8B5}"/>
              </a:ext>
            </a:extLst>
          </p:cNvPr>
          <p:cNvSpPr/>
          <p:nvPr/>
        </p:nvSpPr>
        <p:spPr>
          <a:xfrm>
            <a:off x="743441" y="3047285"/>
            <a:ext cx="4648200" cy="334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35EA5A2D-FF75-4D74-8965-03D44A7208C5}"/>
              </a:ext>
            </a:extLst>
          </p:cNvPr>
          <p:cNvSpPr txBox="1"/>
          <p:nvPr/>
        </p:nvSpPr>
        <p:spPr>
          <a:xfrm>
            <a:off x="3581400" y="6262962"/>
            <a:ext cx="5029200" cy="276999"/>
          </a:xfrm>
          <a:prstGeom prst="rect">
            <a:avLst/>
          </a:prstGeom>
          <a:noFill/>
        </p:spPr>
        <p:txBody>
          <a:bodyPr wrap="square" rtlCol="0">
            <a:spAutoFit/>
          </a:bodyPr>
          <a:lstStyle/>
          <a:p>
            <a:pPr algn="ctr"/>
            <a:r>
              <a:rPr lang="en-CA" sz="1200" dirty="0">
                <a:solidFill>
                  <a:srgbClr val="002060"/>
                </a:solidFill>
              </a:rPr>
              <a:t>Detailed Brochure Available, please ask your Chamber Representative.</a:t>
            </a:r>
            <a:endParaRPr lang="en-US" sz="1200" dirty="0">
              <a:solidFill>
                <a:srgbClr val="002060"/>
              </a:solidFill>
            </a:endParaRPr>
          </a:p>
        </p:txBody>
      </p:sp>
      <p:sp>
        <p:nvSpPr>
          <p:cNvPr id="16" name="Rectangle 15">
            <a:extLst>
              <a:ext uri="{FF2B5EF4-FFF2-40B4-BE49-F238E27FC236}">
                <a16:creationId xmlns:a16="http://schemas.microsoft.com/office/drawing/2014/main" id="{75CCD665-C71E-4B67-8C72-F280CF4EB41B}"/>
              </a:ext>
            </a:extLst>
          </p:cNvPr>
          <p:cNvSpPr/>
          <p:nvPr/>
        </p:nvSpPr>
        <p:spPr>
          <a:xfrm>
            <a:off x="2118986" y="3399985"/>
            <a:ext cx="7905259" cy="2462213"/>
          </a:xfrm>
          <a:prstGeom prst="rect">
            <a:avLst/>
          </a:prstGeom>
          <a:ln>
            <a:noFill/>
          </a:ln>
        </p:spPr>
        <p:txBody>
          <a:bodyPr wrap="square">
            <a:spAutoFit/>
          </a:bodyPr>
          <a:lstStyle/>
          <a:p>
            <a:pPr lvl="1" fontAlgn="t"/>
            <a:r>
              <a:rPr lang="en-CA" sz="1400" dirty="0">
                <a:solidFill>
                  <a:srgbClr val="002060"/>
                </a:solidFill>
              </a:rPr>
              <a:t>The BC Chamber of Commerce and Imperial Oil are pleased to offer the Esso Business Card Program to all members. Delivered through Esso, this program saves a member business 3.5 cents per litre off the posted pump price at any Esso-Branded service station in Canada.</a:t>
            </a:r>
          </a:p>
          <a:p>
            <a:pPr lvl="1" fontAlgn="t"/>
            <a:endParaRPr lang="en-CA" sz="1400" dirty="0">
              <a:solidFill>
                <a:srgbClr val="002060"/>
              </a:solidFill>
            </a:endParaRPr>
          </a:p>
          <a:p>
            <a:pPr lvl="1" fontAlgn="t"/>
            <a:r>
              <a:rPr lang="en-CA" sz="1400" dirty="0">
                <a:solidFill>
                  <a:srgbClr val="002060"/>
                </a:solidFill>
              </a:rPr>
              <a:t>Cards restricted to fuel, oil, top-up fluids and car wash</a:t>
            </a:r>
          </a:p>
          <a:p>
            <a:pPr lvl="1" fontAlgn="t"/>
            <a:endParaRPr lang="en-CA" sz="1400" dirty="0">
              <a:solidFill>
                <a:srgbClr val="002060"/>
              </a:solidFill>
            </a:endParaRPr>
          </a:p>
          <a:p>
            <a:pPr lvl="1" fontAlgn="t"/>
            <a:r>
              <a:rPr lang="en-CA" sz="1400" dirty="0" err="1">
                <a:solidFill>
                  <a:srgbClr val="002060"/>
                </a:solidFill>
              </a:rPr>
              <a:t>Speedpass</a:t>
            </a:r>
            <a:r>
              <a:rPr lang="en-CA" sz="1400" dirty="0">
                <a:solidFill>
                  <a:srgbClr val="002060"/>
                </a:solidFill>
              </a:rPr>
              <a:t> – the fastest way for your vehicles to fuel up and go at Esso</a:t>
            </a:r>
          </a:p>
          <a:p>
            <a:pPr lvl="1" fontAlgn="t"/>
            <a:endParaRPr lang="en-CA" sz="1400" dirty="0">
              <a:solidFill>
                <a:srgbClr val="002060"/>
              </a:solidFill>
            </a:endParaRPr>
          </a:p>
          <a:p>
            <a:pPr lvl="1" fontAlgn="t"/>
            <a:r>
              <a:rPr lang="en-CA" sz="1400" dirty="0">
                <a:solidFill>
                  <a:srgbClr val="002060"/>
                </a:solidFill>
              </a:rPr>
              <a:t>Esso Extra Program – details and application at Esso-Branded service stations</a:t>
            </a:r>
          </a:p>
          <a:p>
            <a:pPr lvl="1" fontAlgn="t"/>
            <a:endParaRPr lang="en-CA" sz="1400" dirty="0">
              <a:solidFill>
                <a:srgbClr val="002060"/>
              </a:solidFill>
            </a:endParaRPr>
          </a:p>
          <a:p>
            <a:pPr lvl="1" fontAlgn="t"/>
            <a:r>
              <a:rPr lang="en-CA" sz="1400" dirty="0">
                <a:solidFill>
                  <a:srgbClr val="002060"/>
                </a:solidFill>
              </a:rPr>
              <a:t>Collect valuable Aeroplan miles on your purchases at Esso.</a:t>
            </a:r>
          </a:p>
        </p:txBody>
      </p:sp>
      <p:pic>
        <p:nvPicPr>
          <p:cNvPr id="9" name="Picture 8">
            <a:extLst>
              <a:ext uri="{FF2B5EF4-FFF2-40B4-BE49-F238E27FC236}">
                <a16:creationId xmlns:a16="http://schemas.microsoft.com/office/drawing/2014/main" id="{B3BFA336-5662-4734-B591-6C4EA7395594}"/>
              </a:ext>
            </a:extLst>
          </p:cNvPr>
          <p:cNvPicPr>
            <a:picLocks noChangeAspect="1"/>
          </p:cNvPicPr>
          <p:nvPr/>
        </p:nvPicPr>
        <p:blipFill>
          <a:blip r:embed="rId4"/>
          <a:stretch>
            <a:fillRect/>
          </a:stretch>
        </p:blipFill>
        <p:spPr>
          <a:xfrm>
            <a:off x="4799476" y="1676500"/>
            <a:ext cx="2000885" cy="1411668"/>
          </a:xfrm>
          <a:prstGeom prst="rect">
            <a:avLst/>
          </a:prstGeom>
        </p:spPr>
      </p:pic>
      <p:sp>
        <p:nvSpPr>
          <p:cNvPr id="11" name="TextBox 10">
            <a:extLst>
              <a:ext uri="{FF2B5EF4-FFF2-40B4-BE49-F238E27FC236}">
                <a16:creationId xmlns:a16="http://schemas.microsoft.com/office/drawing/2014/main" id="{ED3BFE62-06E1-4B64-A1A7-58AFA7F6E235}"/>
              </a:ext>
            </a:extLst>
          </p:cNvPr>
          <p:cNvSpPr txBox="1"/>
          <p:nvPr/>
        </p:nvSpPr>
        <p:spPr>
          <a:xfrm>
            <a:off x="8635732" y="1152284"/>
            <a:ext cx="1266982" cy="369332"/>
          </a:xfrm>
          <a:prstGeom prst="rect">
            <a:avLst/>
          </a:prstGeom>
          <a:noFill/>
        </p:spPr>
        <p:txBody>
          <a:bodyPr wrap="square" rtlCol="0">
            <a:spAutoFit/>
          </a:bodyPr>
          <a:lstStyle/>
          <a:p>
            <a:r>
              <a:rPr lang="en-CA" b="1" dirty="0">
                <a:solidFill>
                  <a:srgbClr val="FFFFFF"/>
                </a:solidFill>
              </a:rPr>
              <a:t>Logo Here</a:t>
            </a:r>
          </a:p>
        </p:txBody>
      </p:sp>
      <p:pic>
        <p:nvPicPr>
          <p:cNvPr id="12" name="Picture 11" descr="A picture containing object&#10;&#10;Description generated with high confidence">
            <a:extLst>
              <a:ext uri="{FF2B5EF4-FFF2-40B4-BE49-F238E27FC236}">
                <a16:creationId xmlns:a16="http://schemas.microsoft.com/office/drawing/2014/main" id="{3F04CDF1-F595-4601-A624-E2817A661B8C}"/>
              </a:ext>
            </a:extLst>
          </p:cNvPr>
          <p:cNvPicPr>
            <a:picLocks noChangeAspect="1"/>
          </p:cNvPicPr>
          <p:nvPr/>
        </p:nvPicPr>
        <p:blipFill>
          <a:blip r:embed="rId5"/>
          <a:stretch>
            <a:fillRect/>
          </a:stretch>
        </p:blipFill>
        <p:spPr>
          <a:xfrm>
            <a:off x="8955114" y="674752"/>
            <a:ext cx="965147" cy="1271169"/>
          </a:xfrm>
          <a:prstGeom prst="rect">
            <a:avLst/>
          </a:prstGeom>
        </p:spPr>
      </p:pic>
    </p:spTree>
    <p:extLst>
      <p:ext uri="{BB962C8B-B14F-4D97-AF65-F5344CB8AC3E}">
        <p14:creationId xmlns:p14="http://schemas.microsoft.com/office/powerpoint/2010/main" val="2598913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lan OT Book" charset="0"/>
                <a:ea typeface="Clan OT Book" charset="0"/>
                <a:cs typeface="Clan OT Book" charset="0"/>
              </a:rPr>
              <a:t>Member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BC CHAMBER OF COMMERCE    </a:t>
            </a:r>
            <a:fld id="{40311639-4E40-874B-8D7C-8F1A800E2EA6}" type="slidenum">
              <a:rPr kumimoji="0" lang="en-US" sz="9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Title 4">
            <a:extLst>
              <a:ext uri="{FF2B5EF4-FFF2-40B4-BE49-F238E27FC236}">
                <a16:creationId xmlns:a16="http://schemas.microsoft.com/office/drawing/2014/main" id="{24FBE2D7-17A5-4238-A791-133BBC6B6C83}"/>
              </a:ext>
            </a:extLst>
          </p:cNvPr>
          <p:cNvSpPr>
            <a:spLocks noGrp="1"/>
          </p:cNvSpPr>
          <p:nvPr>
            <p:ph type="title"/>
          </p:nvPr>
        </p:nvSpPr>
        <p:spPr>
          <a:xfrm>
            <a:off x="630986" y="732868"/>
            <a:ext cx="5013457" cy="590932"/>
          </a:xfrm>
        </p:spPr>
        <p:txBody>
          <a:bodyPr>
            <a:normAutofit/>
          </a:bodyPr>
          <a:lstStyle/>
          <a:p>
            <a:r>
              <a:rPr lang="en-CA" b="1" i="1" dirty="0">
                <a:solidFill>
                  <a:srgbClr val="A1238E"/>
                </a:solidFill>
                <a:latin typeface="+mn-lt"/>
              </a:rPr>
              <a:t>Shell Fleet Card</a:t>
            </a:r>
          </a:p>
        </p:txBody>
      </p:sp>
      <p:sp>
        <p:nvSpPr>
          <p:cNvPr id="15" name="Rectangle 14">
            <a:extLst>
              <a:ext uri="{FF2B5EF4-FFF2-40B4-BE49-F238E27FC236}">
                <a16:creationId xmlns:a16="http://schemas.microsoft.com/office/drawing/2014/main" id="{34C7C790-1885-460E-96DE-5C55B4FDC8B5}"/>
              </a:ext>
            </a:extLst>
          </p:cNvPr>
          <p:cNvSpPr/>
          <p:nvPr/>
        </p:nvSpPr>
        <p:spPr>
          <a:xfrm>
            <a:off x="743441" y="3047285"/>
            <a:ext cx="4648200" cy="334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5CCD665-C71E-4B67-8C72-F280CF4EB41B}"/>
              </a:ext>
            </a:extLst>
          </p:cNvPr>
          <p:cNvSpPr/>
          <p:nvPr/>
        </p:nvSpPr>
        <p:spPr>
          <a:xfrm>
            <a:off x="1696238" y="2820352"/>
            <a:ext cx="8799523" cy="3508653"/>
          </a:xfrm>
          <a:prstGeom prst="rect">
            <a:avLst/>
          </a:prstGeom>
          <a:ln>
            <a:noFill/>
          </a:ln>
        </p:spPr>
        <p:txBody>
          <a:bodyPr wrap="square">
            <a:spAutoFit/>
          </a:bodyPr>
          <a:lstStyle/>
          <a:p>
            <a:pPr lvl="1" fontAlgn="t"/>
            <a:r>
              <a:rPr lang="en-CA" sz="1400" dirty="0">
                <a:solidFill>
                  <a:srgbClr val="002060"/>
                </a:solidFill>
              </a:rPr>
              <a:t>With the Shell Fleet Card™, BC Chamber of Commerce members receive discounts off the pump price for gasoline and diesel and up to 30% off Car Washes at participating locations.</a:t>
            </a:r>
          </a:p>
          <a:p>
            <a:pPr lvl="1" fontAlgn="t"/>
            <a:endParaRPr lang="en-CA" sz="1400" dirty="0">
              <a:solidFill>
                <a:srgbClr val="002060"/>
              </a:solidFill>
            </a:endParaRPr>
          </a:p>
          <a:p>
            <a:pPr lvl="1" fontAlgn="t"/>
            <a:r>
              <a:rPr lang="en-CA" sz="1400" dirty="0">
                <a:solidFill>
                  <a:srgbClr val="002060"/>
                </a:solidFill>
              </a:rPr>
              <a:t>Plus, use your AIR MILES® Card every time you fuel up to get Reward Miles.</a:t>
            </a:r>
          </a:p>
          <a:p>
            <a:pPr lvl="1" fontAlgn="t"/>
            <a:endParaRPr lang="en-CA" sz="1400" dirty="0">
              <a:solidFill>
                <a:srgbClr val="002060"/>
              </a:solidFill>
            </a:endParaRPr>
          </a:p>
          <a:p>
            <a:pPr lvl="1" fontAlgn="t"/>
            <a:r>
              <a:rPr lang="en-CA" sz="1400" dirty="0">
                <a:solidFill>
                  <a:srgbClr val="002060"/>
                </a:solidFill>
              </a:rPr>
              <a:t>For more information, please visit </a:t>
            </a:r>
            <a:r>
              <a:rPr lang="en-CA" sz="1400" dirty="0">
                <a:solidFill>
                  <a:srgbClr val="002060"/>
                </a:solidFill>
                <a:hlinkClick r:id="rId4"/>
              </a:rPr>
              <a:t>www.shell.ca/fleetcards</a:t>
            </a:r>
            <a:r>
              <a:rPr lang="en-CA" sz="1400" dirty="0">
                <a:solidFill>
                  <a:srgbClr val="002060"/>
                </a:solidFill>
              </a:rPr>
              <a:t>. </a:t>
            </a:r>
          </a:p>
          <a:p>
            <a:pPr lvl="1" fontAlgn="t"/>
            <a:endParaRPr lang="en-CA" sz="1400" dirty="0">
              <a:solidFill>
                <a:srgbClr val="002060"/>
              </a:solidFill>
            </a:endParaRPr>
          </a:p>
          <a:p>
            <a:pPr lvl="1" fontAlgn="t"/>
            <a:r>
              <a:rPr lang="en-CA" sz="1400" dirty="0">
                <a:solidFill>
                  <a:srgbClr val="002060"/>
                </a:solidFill>
              </a:rPr>
              <a:t>Please indicate you are a member of the BC Chamber to avail of the special members discount*</a:t>
            </a:r>
          </a:p>
          <a:p>
            <a:pPr lvl="1" fontAlgn="t"/>
            <a:endParaRPr lang="en-CA" sz="1400" dirty="0">
              <a:solidFill>
                <a:srgbClr val="002060"/>
              </a:solidFill>
            </a:endParaRPr>
          </a:p>
          <a:p>
            <a:pPr lvl="1" fontAlgn="t"/>
            <a:r>
              <a:rPr lang="en-CA" sz="1400" dirty="0">
                <a:solidFill>
                  <a:srgbClr val="002060"/>
                </a:solidFill>
              </a:rPr>
              <a:t>	</a:t>
            </a:r>
            <a:r>
              <a:rPr lang="en-CA" sz="1200" dirty="0">
                <a:solidFill>
                  <a:srgbClr val="002060"/>
                </a:solidFill>
              </a:rPr>
              <a:t>*Subject to approval of application and validation of BC Chamber membership; offer for new </a:t>
            </a:r>
          </a:p>
          <a:p>
            <a:pPr lvl="1" fontAlgn="t"/>
            <a:r>
              <a:rPr lang="en-CA" sz="1200" dirty="0">
                <a:solidFill>
                  <a:srgbClr val="002060"/>
                </a:solidFill>
              </a:rPr>
              <a:t>		accounts only and subject to change based on volume performance.</a:t>
            </a:r>
          </a:p>
          <a:p>
            <a:pPr lvl="1" fontAlgn="t"/>
            <a:r>
              <a:rPr lang="en-CA" sz="1400" dirty="0">
                <a:solidFill>
                  <a:srgbClr val="002060"/>
                </a:solidFill>
              </a:rPr>
              <a:t>For application inquiries, please contact:</a:t>
            </a:r>
          </a:p>
          <a:p>
            <a:pPr lvl="1" fontAlgn="t"/>
            <a:endParaRPr lang="en-CA" sz="1400" dirty="0">
              <a:solidFill>
                <a:srgbClr val="002060"/>
              </a:solidFill>
            </a:endParaRPr>
          </a:p>
          <a:p>
            <a:pPr lvl="1" fontAlgn="t"/>
            <a:r>
              <a:rPr lang="en-CA" sz="1400" dirty="0">
                <a:solidFill>
                  <a:srgbClr val="002060"/>
                </a:solidFill>
              </a:rPr>
              <a:t>Pia Ang					Jaime Archuleta</a:t>
            </a:r>
          </a:p>
          <a:p>
            <a:pPr lvl="1" fontAlgn="t"/>
            <a:r>
              <a:rPr lang="en-CA" sz="1400" dirty="0">
                <a:solidFill>
                  <a:srgbClr val="002060"/>
                </a:solidFill>
              </a:rPr>
              <a:t>Email: </a:t>
            </a:r>
            <a:r>
              <a:rPr lang="en-CA" sz="1400" dirty="0">
                <a:solidFill>
                  <a:srgbClr val="002060"/>
                </a:solidFill>
                <a:hlinkClick r:id="rId5"/>
              </a:rPr>
              <a:t>pia.que-ang@shell.com</a:t>
            </a:r>
            <a:r>
              <a:rPr lang="en-CA" sz="1400" dirty="0">
                <a:solidFill>
                  <a:srgbClr val="002060"/>
                </a:solidFill>
              </a:rPr>
              <a:t>				Email: </a:t>
            </a:r>
            <a:r>
              <a:rPr lang="en-CA" sz="1400" dirty="0">
                <a:solidFill>
                  <a:srgbClr val="002060"/>
                </a:solidFill>
                <a:hlinkClick r:id="rId6"/>
              </a:rPr>
              <a:t>jaime.archuleta@shellcards.ca</a:t>
            </a:r>
            <a:r>
              <a:rPr lang="en-CA" sz="1400" dirty="0">
                <a:solidFill>
                  <a:srgbClr val="002060"/>
                </a:solidFill>
              </a:rPr>
              <a:t> </a:t>
            </a:r>
          </a:p>
          <a:p>
            <a:pPr lvl="1" fontAlgn="t"/>
            <a:r>
              <a:rPr lang="en-CA" sz="1400" dirty="0">
                <a:solidFill>
                  <a:srgbClr val="002060"/>
                </a:solidFill>
              </a:rPr>
              <a:t>Ph: (403) 384 8948					Ph: (801) 395 8640</a:t>
            </a:r>
          </a:p>
        </p:txBody>
      </p:sp>
      <p:pic>
        <p:nvPicPr>
          <p:cNvPr id="10" name="Picture 9">
            <a:extLst>
              <a:ext uri="{FF2B5EF4-FFF2-40B4-BE49-F238E27FC236}">
                <a16:creationId xmlns:a16="http://schemas.microsoft.com/office/drawing/2014/main" id="{D9E3CE43-479D-4CA5-B9FF-A35AD481179A}"/>
              </a:ext>
            </a:extLst>
          </p:cNvPr>
          <p:cNvPicPr>
            <a:picLocks noChangeAspect="1"/>
          </p:cNvPicPr>
          <p:nvPr/>
        </p:nvPicPr>
        <p:blipFill>
          <a:blip r:embed="rId7"/>
          <a:stretch>
            <a:fillRect/>
          </a:stretch>
        </p:blipFill>
        <p:spPr>
          <a:xfrm>
            <a:off x="5055618" y="1117431"/>
            <a:ext cx="1512713" cy="1512713"/>
          </a:xfrm>
          <a:prstGeom prst="rect">
            <a:avLst/>
          </a:prstGeom>
        </p:spPr>
      </p:pic>
      <p:sp>
        <p:nvSpPr>
          <p:cNvPr id="9" name="TextBox 8">
            <a:extLst>
              <a:ext uri="{FF2B5EF4-FFF2-40B4-BE49-F238E27FC236}">
                <a16:creationId xmlns:a16="http://schemas.microsoft.com/office/drawing/2014/main" id="{A6ED04E9-80DD-4391-9F67-2201D000247A}"/>
              </a:ext>
            </a:extLst>
          </p:cNvPr>
          <p:cNvSpPr txBox="1"/>
          <p:nvPr/>
        </p:nvSpPr>
        <p:spPr>
          <a:xfrm>
            <a:off x="8635732" y="1152284"/>
            <a:ext cx="1266982" cy="369332"/>
          </a:xfrm>
          <a:prstGeom prst="rect">
            <a:avLst/>
          </a:prstGeom>
          <a:noFill/>
        </p:spPr>
        <p:txBody>
          <a:bodyPr wrap="square" rtlCol="0">
            <a:spAutoFit/>
          </a:bodyPr>
          <a:lstStyle/>
          <a:p>
            <a:r>
              <a:rPr lang="en-CA" b="1" dirty="0">
                <a:solidFill>
                  <a:srgbClr val="FFFFFF"/>
                </a:solidFill>
              </a:rPr>
              <a:t>Logo Here</a:t>
            </a:r>
          </a:p>
        </p:txBody>
      </p:sp>
      <p:pic>
        <p:nvPicPr>
          <p:cNvPr id="11" name="Picture 10" descr="A picture containing object&#10;&#10;Description generated with high confidence">
            <a:extLst>
              <a:ext uri="{FF2B5EF4-FFF2-40B4-BE49-F238E27FC236}">
                <a16:creationId xmlns:a16="http://schemas.microsoft.com/office/drawing/2014/main" id="{708B488D-1FC3-4E4B-8C73-F616F7987637}"/>
              </a:ext>
            </a:extLst>
          </p:cNvPr>
          <p:cNvPicPr>
            <a:picLocks noChangeAspect="1"/>
          </p:cNvPicPr>
          <p:nvPr/>
        </p:nvPicPr>
        <p:blipFill>
          <a:blip r:embed="rId8"/>
          <a:stretch>
            <a:fillRect/>
          </a:stretch>
        </p:blipFill>
        <p:spPr>
          <a:xfrm>
            <a:off x="8955114" y="674752"/>
            <a:ext cx="965147" cy="1271169"/>
          </a:xfrm>
          <a:prstGeom prst="rect">
            <a:avLst/>
          </a:prstGeom>
        </p:spPr>
      </p:pic>
    </p:spTree>
    <p:extLst>
      <p:ext uri="{BB962C8B-B14F-4D97-AF65-F5344CB8AC3E}">
        <p14:creationId xmlns:p14="http://schemas.microsoft.com/office/powerpoint/2010/main" val="2176881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lan OT Book" charset="0"/>
                <a:ea typeface="Clan OT Book" charset="0"/>
                <a:cs typeface="Clan OT Book" charset="0"/>
              </a:rPr>
              <a:t>Member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BC CHAMBER OF COMMERCE    </a:t>
            </a:r>
            <a:fld id="{40311639-4E40-874B-8D7C-8F1A800E2EA6}" type="slidenum">
              <a:rPr kumimoji="0" lang="en-US" sz="9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Title 4">
            <a:extLst>
              <a:ext uri="{FF2B5EF4-FFF2-40B4-BE49-F238E27FC236}">
                <a16:creationId xmlns:a16="http://schemas.microsoft.com/office/drawing/2014/main" id="{24FBE2D7-17A5-4238-A791-133BBC6B6C83}"/>
              </a:ext>
            </a:extLst>
          </p:cNvPr>
          <p:cNvSpPr>
            <a:spLocks noGrp="1"/>
          </p:cNvSpPr>
          <p:nvPr>
            <p:ph type="title"/>
          </p:nvPr>
        </p:nvSpPr>
        <p:spPr>
          <a:xfrm>
            <a:off x="630986" y="732868"/>
            <a:ext cx="5013457" cy="590932"/>
          </a:xfrm>
        </p:spPr>
        <p:txBody>
          <a:bodyPr>
            <a:normAutofit/>
          </a:bodyPr>
          <a:lstStyle/>
          <a:p>
            <a:r>
              <a:rPr lang="en-CA" b="1" i="1" dirty="0">
                <a:solidFill>
                  <a:srgbClr val="A1238E"/>
                </a:solidFill>
                <a:latin typeface="+mn-lt"/>
              </a:rPr>
              <a:t>Travel Discount Program</a:t>
            </a:r>
          </a:p>
        </p:txBody>
      </p:sp>
      <p:sp>
        <p:nvSpPr>
          <p:cNvPr id="15" name="Rectangle 14">
            <a:extLst>
              <a:ext uri="{FF2B5EF4-FFF2-40B4-BE49-F238E27FC236}">
                <a16:creationId xmlns:a16="http://schemas.microsoft.com/office/drawing/2014/main" id="{34C7C790-1885-460E-96DE-5C55B4FDC8B5}"/>
              </a:ext>
            </a:extLst>
          </p:cNvPr>
          <p:cNvSpPr/>
          <p:nvPr/>
        </p:nvSpPr>
        <p:spPr>
          <a:xfrm>
            <a:off x="743441" y="3047285"/>
            <a:ext cx="4648200" cy="334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35EA5A2D-FF75-4D74-8965-03D44A7208C5}"/>
              </a:ext>
            </a:extLst>
          </p:cNvPr>
          <p:cNvSpPr txBox="1"/>
          <p:nvPr/>
        </p:nvSpPr>
        <p:spPr>
          <a:xfrm>
            <a:off x="3581400" y="6262962"/>
            <a:ext cx="5029200" cy="276999"/>
          </a:xfrm>
          <a:prstGeom prst="rect">
            <a:avLst/>
          </a:prstGeom>
          <a:noFill/>
        </p:spPr>
        <p:txBody>
          <a:bodyPr wrap="square" rtlCol="0">
            <a:spAutoFit/>
          </a:bodyPr>
          <a:lstStyle/>
          <a:p>
            <a:pPr algn="ctr"/>
            <a:r>
              <a:rPr lang="en-CA" sz="1200" i="1" dirty="0">
                <a:solidFill>
                  <a:srgbClr val="002060"/>
                </a:solidFill>
              </a:rPr>
              <a:t>Travel Discount Online Booking Feature accessed on BCChamber.org website.</a:t>
            </a:r>
            <a:endParaRPr lang="en-US" sz="1200" i="1" dirty="0">
              <a:solidFill>
                <a:srgbClr val="002060"/>
              </a:solidFill>
            </a:endParaRPr>
          </a:p>
        </p:txBody>
      </p:sp>
      <p:sp>
        <p:nvSpPr>
          <p:cNvPr id="16" name="Rectangle 15">
            <a:extLst>
              <a:ext uri="{FF2B5EF4-FFF2-40B4-BE49-F238E27FC236}">
                <a16:creationId xmlns:a16="http://schemas.microsoft.com/office/drawing/2014/main" id="{75CCD665-C71E-4B67-8C72-F280CF4EB41B}"/>
              </a:ext>
            </a:extLst>
          </p:cNvPr>
          <p:cNvSpPr/>
          <p:nvPr/>
        </p:nvSpPr>
        <p:spPr>
          <a:xfrm>
            <a:off x="1691813" y="3174665"/>
            <a:ext cx="7905259" cy="2893100"/>
          </a:xfrm>
          <a:prstGeom prst="rect">
            <a:avLst/>
          </a:prstGeom>
          <a:ln>
            <a:noFill/>
          </a:ln>
        </p:spPr>
        <p:txBody>
          <a:bodyPr wrap="square">
            <a:spAutoFit/>
          </a:bodyPr>
          <a:lstStyle/>
          <a:p>
            <a:pPr lvl="1" fontAlgn="t"/>
            <a:r>
              <a:rPr lang="en-CA" sz="1400" dirty="0">
                <a:solidFill>
                  <a:srgbClr val="002060"/>
                </a:solidFill>
              </a:rPr>
              <a:t>The BC Chamber of Commerce hotel and car rental discount program is provided </a:t>
            </a:r>
            <a:r>
              <a:rPr lang="en-CA" sz="1400" i="1" dirty="0">
                <a:solidFill>
                  <a:srgbClr val="002060"/>
                </a:solidFill>
              </a:rPr>
              <a:t>exclusively </a:t>
            </a:r>
            <a:r>
              <a:rPr lang="en-CA" sz="1400" dirty="0">
                <a:solidFill>
                  <a:srgbClr val="002060"/>
                </a:solidFill>
              </a:rPr>
              <a:t>for our members and their employees. Access worldwide business and leisure travel discounts; and car rental discounts.</a:t>
            </a:r>
          </a:p>
          <a:p>
            <a:pPr lvl="1" fontAlgn="t"/>
            <a:endParaRPr lang="en-CA" sz="1400" dirty="0">
              <a:solidFill>
                <a:srgbClr val="002060"/>
              </a:solidFill>
            </a:endParaRPr>
          </a:p>
          <a:p>
            <a:pPr lvl="1" fontAlgn="t"/>
            <a:r>
              <a:rPr lang="en-CA" sz="1400" dirty="0">
                <a:solidFill>
                  <a:srgbClr val="002060"/>
                </a:solidFill>
              </a:rPr>
              <a:t>	Exclusive below-market rates, saving as much as 50%, and averaging discounts of 10-20%</a:t>
            </a:r>
          </a:p>
          <a:p>
            <a:pPr lvl="1" fontAlgn="t"/>
            <a:r>
              <a:rPr lang="en-CA" sz="1400" dirty="0">
                <a:solidFill>
                  <a:srgbClr val="002060"/>
                </a:solidFill>
              </a:rPr>
              <a:t>	</a:t>
            </a:r>
          </a:p>
          <a:p>
            <a:pPr lvl="1" fontAlgn="t"/>
            <a:r>
              <a:rPr lang="en-CA" sz="1400" dirty="0">
                <a:solidFill>
                  <a:srgbClr val="002060"/>
                </a:solidFill>
              </a:rPr>
              <a:t>	Access hotels and car rental suppliers around the world</a:t>
            </a:r>
          </a:p>
          <a:p>
            <a:pPr lvl="1" fontAlgn="t"/>
            <a:endParaRPr lang="en-CA" sz="1400" dirty="0">
              <a:solidFill>
                <a:srgbClr val="002060"/>
              </a:solidFill>
            </a:endParaRPr>
          </a:p>
          <a:p>
            <a:pPr lvl="1" fontAlgn="t"/>
            <a:r>
              <a:rPr lang="en-CA" sz="1400" dirty="0">
                <a:solidFill>
                  <a:srgbClr val="002060"/>
                </a:solidFill>
              </a:rPr>
              <a:t>	Group booking discounts on 10 or more hotel rooms</a:t>
            </a:r>
          </a:p>
          <a:p>
            <a:pPr lvl="1" fontAlgn="t"/>
            <a:endParaRPr lang="en-CA" sz="1400" dirty="0">
              <a:solidFill>
                <a:srgbClr val="002060"/>
              </a:solidFill>
            </a:endParaRPr>
          </a:p>
          <a:p>
            <a:pPr lvl="1" fontAlgn="t"/>
            <a:r>
              <a:rPr lang="en-CA" sz="1400" dirty="0">
                <a:solidFill>
                  <a:srgbClr val="002060"/>
                </a:solidFill>
              </a:rPr>
              <a:t>	Convenient, easy-to-use website service</a:t>
            </a:r>
          </a:p>
          <a:p>
            <a:pPr lvl="1" fontAlgn="t"/>
            <a:endParaRPr lang="en-CA" sz="1400" dirty="0">
              <a:solidFill>
                <a:srgbClr val="002060"/>
              </a:solidFill>
            </a:endParaRPr>
          </a:p>
          <a:p>
            <a:pPr lvl="1" fontAlgn="t"/>
            <a:r>
              <a:rPr lang="en-CA" sz="1400" dirty="0">
                <a:solidFill>
                  <a:srgbClr val="002060"/>
                </a:solidFill>
              </a:rPr>
              <a:t>	Unlimited business or leisure travel for all BC Chamber members, colleagues, friends &amp; family </a:t>
            </a:r>
          </a:p>
        </p:txBody>
      </p:sp>
      <p:pic>
        <p:nvPicPr>
          <p:cNvPr id="10" name="Picture 9">
            <a:extLst>
              <a:ext uri="{FF2B5EF4-FFF2-40B4-BE49-F238E27FC236}">
                <a16:creationId xmlns:a16="http://schemas.microsoft.com/office/drawing/2014/main" id="{DD4EE414-BBFF-45B2-9513-C1F7C91A9727}"/>
              </a:ext>
            </a:extLst>
          </p:cNvPr>
          <p:cNvPicPr>
            <a:picLocks noChangeAspect="1"/>
          </p:cNvPicPr>
          <p:nvPr/>
        </p:nvPicPr>
        <p:blipFill>
          <a:blip r:embed="rId4"/>
          <a:stretch>
            <a:fillRect/>
          </a:stretch>
        </p:blipFill>
        <p:spPr>
          <a:xfrm>
            <a:off x="4319691" y="1631656"/>
            <a:ext cx="2897859" cy="1235153"/>
          </a:xfrm>
          <a:prstGeom prst="rect">
            <a:avLst/>
          </a:prstGeom>
        </p:spPr>
      </p:pic>
      <p:sp>
        <p:nvSpPr>
          <p:cNvPr id="11" name="TextBox 10">
            <a:extLst>
              <a:ext uri="{FF2B5EF4-FFF2-40B4-BE49-F238E27FC236}">
                <a16:creationId xmlns:a16="http://schemas.microsoft.com/office/drawing/2014/main" id="{F4B08EF9-62A5-4CC3-B8EE-AF8CB370FCDD}"/>
              </a:ext>
            </a:extLst>
          </p:cNvPr>
          <p:cNvSpPr txBox="1"/>
          <p:nvPr/>
        </p:nvSpPr>
        <p:spPr>
          <a:xfrm>
            <a:off x="8635732" y="1152284"/>
            <a:ext cx="1266982" cy="369332"/>
          </a:xfrm>
          <a:prstGeom prst="rect">
            <a:avLst/>
          </a:prstGeom>
          <a:noFill/>
        </p:spPr>
        <p:txBody>
          <a:bodyPr wrap="square" rtlCol="0">
            <a:spAutoFit/>
          </a:bodyPr>
          <a:lstStyle/>
          <a:p>
            <a:r>
              <a:rPr lang="en-CA" b="1" dirty="0">
                <a:solidFill>
                  <a:srgbClr val="FFFFFF"/>
                </a:solidFill>
              </a:rPr>
              <a:t>Logo Here</a:t>
            </a:r>
          </a:p>
        </p:txBody>
      </p:sp>
      <p:pic>
        <p:nvPicPr>
          <p:cNvPr id="12" name="Picture 11" descr="A picture containing object&#10;&#10;Description generated with high confidence">
            <a:extLst>
              <a:ext uri="{FF2B5EF4-FFF2-40B4-BE49-F238E27FC236}">
                <a16:creationId xmlns:a16="http://schemas.microsoft.com/office/drawing/2014/main" id="{86909D35-0FEF-455E-8CDE-8A6E22592556}"/>
              </a:ext>
            </a:extLst>
          </p:cNvPr>
          <p:cNvPicPr>
            <a:picLocks noChangeAspect="1"/>
          </p:cNvPicPr>
          <p:nvPr/>
        </p:nvPicPr>
        <p:blipFill>
          <a:blip r:embed="rId5"/>
          <a:stretch>
            <a:fillRect/>
          </a:stretch>
        </p:blipFill>
        <p:spPr>
          <a:xfrm>
            <a:off x="8955114" y="674752"/>
            <a:ext cx="965147" cy="1271169"/>
          </a:xfrm>
          <a:prstGeom prst="rect">
            <a:avLst/>
          </a:prstGeom>
        </p:spPr>
      </p:pic>
    </p:spTree>
    <p:extLst>
      <p:ext uri="{BB962C8B-B14F-4D97-AF65-F5344CB8AC3E}">
        <p14:creationId xmlns:p14="http://schemas.microsoft.com/office/powerpoint/2010/main" val="187888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lan OT Book" charset="0"/>
                <a:ea typeface="Clan OT Book" charset="0"/>
                <a:cs typeface="Clan OT Book" charset="0"/>
              </a:rPr>
              <a:t>Member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BC CHAMBER OF COMMERCE    </a:t>
            </a:r>
            <a:fld id="{40311639-4E40-874B-8D7C-8F1A800E2EA6}" type="slidenum">
              <a:rPr kumimoji="0" lang="en-US" sz="9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Title 4">
            <a:extLst>
              <a:ext uri="{FF2B5EF4-FFF2-40B4-BE49-F238E27FC236}">
                <a16:creationId xmlns:a16="http://schemas.microsoft.com/office/drawing/2014/main" id="{24FBE2D7-17A5-4238-A791-133BBC6B6C83}"/>
              </a:ext>
            </a:extLst>
          </p:cNvPr>
          <p:cNvSpPr>
            <a:spLocks noGrp="1"/>
          </p:cNvSpPr>
          <p:nvPr>
            <p:ph type="title"/>
          </p:nvPr>
        </p:nvSpPr>
        <p:spPr>
          <a:xfrm>
            <a:off x="630986" y="732868"/>
            <a:ext cx="5013457" cy="590932"/>
          </a:xfrm>
        </p:spPr>
        <p:txBody>
          <a:bodyPr>
            <a:normAutofit/>
          </a:bodyPr>
          <a:lstStyle/>
          <a:p>
            <a:r>
              <a:rPr lang="en-CA" b="1" i="1" dirty="0">
                <a:solidFill>
                  <a:srgbClr val="A1238E"/>
                </a:solidFill>
                <a:latin typeface="+mn-lt"/>
              </a:rPr>
              <a:t>Airport Parking</a:t>
            </a:r>
          </a:p>
        </p:txBody>
      </p:sp>
      <p:sp>
        <p:nvSpPr>
          <p:cNvPr id="15" name="Rectangle 14">
            <a:extLst>
              <a:ext uri="{FF2B5EF4-FFF2-40B4-BE49-F238E27FC236}">
                <a16:creationId xmlns:a16="http://schemas.microsoft.com/office/drawing/2014/main" id="{34C7C790-1885-460E-96DE-5C55B4FDC8B5}"/>
              </a:ext>
            </a:extLst>
          </p:cNvPr>
          <p:cNvSpPr/>
          <p:nvPr/>
        </p:nvSpPr>
        <p:spPr>
          <a:xfrm>
            <a:off x="743441" y="3047285"/>
            <a:ext cx="4648200" cy="334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35EA5A2D-FF75-4D74-8965-03D44A7208C5}"/>
              </a:ext>
            </a:extLst>
          </p:cNvPr>
          <p:cNvSpPr txBox="1"/>
          <p:nvPr/>
        </p:nvSpPr>
        <p:spPr>
          <a:xfrm>
            <a:off x="3581400" y="6390560"/>
            <a:ext cx="5029200" cy="276999"/>
          </a:xfrm>
          <a:prstGeom prst="rect">
            <a:avLst/>
          </a:prstGeom>
          <a:noFill/>
        </p:spPr>
        <p:txBody>
          <a:bodyPr wrap="square" rtlCol="0">
            <a:spAutoFit/>
          </a:bodyPr>
          <a:lstStyle/>
          <a:p>
            <a:pPr algn="ctr"/>
            <a:r>
              <a:rPr lang="en-CA" sz="1200" dirty="0">
                <a:solidFill>
                  <a:srgbClr val="002060"/>
                </a:solidFill>
              </a:rPr>
              <a:t>*</a:t>
            </a:r>
            <a:r>
              <a:rPr lang="en-CA" sz="1200" dirty="0" err="1">
                <a:solidFill>
                  <a:srgbClr val="002060"/>
                </a:solidFill>
              </a:rPr>
              <a:t>Park’N</a:t>
            </a:r>
            <a:r>
              <a:rPr lang="en-CA" sz="1200" dirty="0">
                <a:solidFill>
                  <a:srgbClr val="002060"/>
                </a:solidFill>
              </a:rPr>
              <a:t> Fly reserves the right to change the offer at any time without notice.</a:t>
            </a:r>
            <a:endParaRPr lang="en-US" sz="1200" dirty="0">
              <a:solidFill>
                <a:srgbClr val="002060"/>
              </a:solidFill>
            </a:endParaRPr>
          </a:p>
        </p:txBody>
      </p:sp>
      <p:sp>
        <p:nvSpPr>
          <p:cNvPr id="16" name="Rectangle 15">
            <a:extLst>
              <a:ext uri="{FF2B5EF4-FFF2-40B4-BE49-F238E27FC236}">
                <a16:creationId xmlns:a16="http://schemas.microsoft.com/office/drawing/2014/main" id="{75CCD665-C71E-4B67-8C72-F280CF4EB41B}"/>
              </a:ext>
            </a:extLst>
          </p:cNvPr>
          <p:cNvSpPr/>
          <p:nvPr/>
        </p:nvSpPr>
        <p:spPr>
          <a:xfrm>
            <a:off x="1689778" y="2144723"/>
            <a:ext cx="8266792" cy="4524315"/>
          </a:xfrm>
          <a:prstGeom prst="rect">
            <a:avLst/>
          </a:prstGeom>
          <a:ln>
            <a:noFill/>
          </a:ln>
        </p:spPr>
        <p:txBody>
          <a:bodyPr wrap="square">
            <a:spAutoFit/>
          </a:bodyPr>
          <a:lstStyle/>
          <a:p>
            <a:pPr lvl="1" fontAlgn="t"/>
            <a:r>
              <a:rPr lang="en-CA" sz="1400" dirty="0">
                <a:solidFill>
                  <a:srgbClr val="002060"/>
                </a:solidFill>
              </a:rPr>
              <a:t>Canada’s only national airport parking company. BC Chamber Members can take advantage of exclusive lower than web rates with </a:t>
            </a:r>
            <a:r>
              <a:rPr lang="en-CA" sz="1400" b="1" dirty="0" err="1">
                <a:solidFill>
                  <a:srgbClr val="002060"/>
                </a:solidFill>
              </a:rPr>
              <a:t>Park’N</a:t>
            </a:r>
            <a:r>
              <a:rPr lang="en-CA" sz="1400" b="1" dirty="0">
                <a:solidFill>
                  <a:srgbClr val="002060"/>
                </a:solidFill>
              </a:rPr>
              <a:t> Fly </a:t>
            </a:r>
            <a:r>
              <a:rPr lang="en-CA" sz="1400" dirty="0">
                <a:solidFill>
                  <a:srgbClr val="002060"/>
                </a:solidFill>
              </a:rPr>
              <a:t>which can be used for both leisure and business travel.</a:t>
            </a:r>
          </a:p>
          <a:p>
            <a:pPr lvl="1" fontAlgn="t"/>
            <a:endParaRPr lang="en-CA" sz="1400" dirty="0">
              <a:solidFill>
                <a:srgbClr val="002060"/>
              </a:solidFill>
            </a:endParaRPr>
          </a:p>
          <a:p>
            <a:pPr lvl="1" fontAlgn="t"/>
            <a:endParaRPr lang="en-CA" sz="1400" dirty="0">
              <a:solidFill>
                <a:srgbClr val="002060"/>
              </a:solidFill>
            </a:endParaRPr>
          </a:p>
          <a:p>
            <a:pPr lvl="1" fontAlgn="t"/>
            <a:endParaRPr lang="en-CA" sz="1400" dirty="0">
              <a:solidFill>
                <a:srgbClr val="002060"/>
              </a:solidFill>
            </a:endParaRPr>
          </a:p>
          <a:p>
            <a:pPr lvl="1" fontAlgn="t"/>
            <a:endParaRPr lang="en-CA" sz="1400" dirty="0">
              <a:solidFill>
                <a:srgbClr val="002060"/>
              </a:solidFill>
            </a:endParaRPr>
          </a:p>
          <a:p>
            <a:pPr lvl="1" fontAlgn="t"/>
            <a:endParaRPr lang="en-CA" sz="1400" dirty="0">
              <a:solidFill>
                <a:srgbClr val="002060"/>
              </a:solidFill>
            </a:endParaRPr>
          </a:p>
          <a:p>
            <a:pPr lvl="1" fontAlgn="t"/>
            <a:endParaRPr lang="en-CA" sz="1400" dirty="0">
              <a:solidFill>
                <a:srgbClr val="002060"/>
              </a:solidFill>
            </a:endParaRPr>
          </a:p>
          <a:p>
            <a:pPr lvl="1" fontAlgn="t"/>
            <a:r>
              <a:rPr lang="en-US" sz="1400" b="1" dirty="0">
                <a:solidFill>
                  <a:schemeClr val="accent5">
                    <a:lumMod val="50000"/>
                  </a:schemeClr>
                </a:solidFill>
              </a:rPr>
              <a:t>Take </a:t>
            </a:r>
            <a:r>
              <a:rPr lang="en-US" sz="1400" dirty="0">
                <a:solidFill>
                  <a:schemeClr val="accent5">
                    <a:lumMod val="50000"/>
                  </a:schemeClr>
                </a:solidFill>
              </a:rPr>
              <a:t>advantage of these great savings. </a:t>
            </a:r>
            <a:r>
              <a:rPr lang="en-US" sz="1400" dirty="0" err="1">
                <a:solidFill>
                  <a:schemeClr val="accent5">
                    <a:lumMod val="50000"/>
                  </a:schemeClr>
                </a:solidFill>
              </a:rPr>
              <a:t>Park’N</a:t>
            </a:r>
            <a:r>
              <a:rPr lang="en-US" sz="1400" dirty="0">
                <a:solidFill>
                  <a:schemeClr val="accent5">
                    <a:lumMod val="50000"/>
                  </a:schemeClr>
                </a:solidFill>
              </a:rPr>
              <a:t> Fly’s “Best Value” in Airport Parking can be used for business or personal travel.</a:t>
            </a:r>
            <a:endParaRPr lang="en-CA" sz="1400" dirty="0">
              <a:solidFill>
                <a:schemeClr val="accent5">
                  <a:lumMod val="50000"/>
                </a:schemeClr>
              </a:solidFill>
            </a:endParaRPr>
          </a:p>
          <a:p>
            <a:pPr marL="742950" lvl="1" indent="-285750" fontAlgn="t">
              <a:buFont typeface="Arial" panose="020B0604020202020204" pitchFamily="34" charset="0"/>
              <a:buChar char="•"/>
            </a:pPr>
            <a:r>
              <a:rPr lang="en-CA" sz="1400" dirty="0">
                <a:solidFill>
                  <a:srgbClr val="002060"/>
                </a:solidFill>
              </a:rPr>
              <a:t>By-pass the counter line by using the card at our kiosk machines</a:t>
            </a:r>
          </a:p>
          <a:p>
            <a:pPr marL="742950" lvl="1" indent="-285750" fontAlgn="t">
              <a:buFont typeface="Arial" panose="020B0604020202020204" pitchFamily="34" charset="0"/>
              <a:buChar char="•"/>
            </a:pPr>
            <a:r>
              <a:rPr lang="en-CA" sz="1400" dirty="0">
                <a:solidFill>
                  <a:srgbClr val="002060"/>
                </a:solidFill>
              </a:rPr>
              <a:t>Receive Corporate Discount Rates automatically every time you park, just swipe and save</a:t>
            </a:r>
          </a:p>
          <a:p>
            <a:pPr marL="742950" lvl="1" indent="-285750" fontAlgn="t">
              <a:buFont typeface="Arial" panose="020B0604020202020204" pitchFamily="34" charset="0"/>
              <a:buChar char="•"/>
            </a:pPr>
            <a:r>
              <a:rPr lang="en-CA" sz="1400" dirty="0">
                <a:solidFill>
                  <a:srgbClr val="002060"/>
                </a:solidFill>
              </a:rPr>
              <a:t>150 Aero plan points for each stay will be added to their profile per stay</a:t>
            </a:r>
          </a:p>
          <a:p>
            <a:pPr marL="742950" lvl="1" indent="-285750" fontAlgn="t">
              <a:buFont typeface="Arial" panose="020B0604020202020204" pitchFamily="34" charset="0"/>
              <a:buChar char="•"/>
            </a:pPr>
            <a:r>
              <a:rPr lang="en-CA" sz="1400" dirty="0">
                <a:solidFill>
                  <a:srgbClr val="002060"/>
                </a:solidFill>
              </a:rPr>
              <a:t>Earn loyalty points which goes towards free parking</a:t>
            </a:r>
          </a:p>
          <a:p>
            <a:pPr marL="742950" lvl="1" indent="-285750" fontAlgn="t">
              <a:buFont typeface="Arial" panose="020B0604020202020204" pitchFamily="34" charset="0"/>
              <a:buChar char="•"/>
            </a:pPr>
            <a:r>
              <a:rPr lang="en-CA" sz="1400" dirty="0" err="1">
                <a:solidFill>
                  <a:srgbClr val="002060"/>
                </a:solidFill>
              </a:rPr>
              <a:t>Opt</a:t>
            </a:r>
            <a:r>
              <a:rPr lang="en-CA" sz="1400" dirty="0">
                <a:solidFill>
                  <a:srgbClr val="002060"/>
                </a:solidFill>
              </a:rPr>
              <a:t> in to receive the text message when you land</a:t>
            </a:r>
          </a:p>
          <a:p>
            <a:pPr marL="742950" lvl="1" indent="-285750" fontAlgn="t">
              <a:buFont typeface="Arial" panose="020B0604020202020204" pitchFamily="34" charset="0"/>
              <a:buChar char="•"/>
            </a:pPr>
            <a:endParaRPr lang="en-CA" sz="1400" dirty="0">
              <a:solidFill>
                <a:srgbClr val="002060"/>
              </a:solidFill>
            </a:endParaRPr>
          </a:p>
          <a:p>
            <a:pPr lvl="1" fontAlgn="t"/>
            <a:endParaRPr lang="en-CA" sz="1400" dirty="0">
              <a:solidFill>
                <a:srgbClr val="002060"/>
              </a:solidFill>
            </a:endParaRPr>
          </a:p>
          <a:p>
            <a:pPr lvl="1" fontAlgn="t"/>
            <a:r>
              <a:rPr lang="en-CA" sz="1400" dirty="0" err="1">
                <a:solidFill>
                  <a:srgbClr val="002060"/>
                </a:solidFill>
              </a:rPr>
              <a:t>Park’N</a:t>
            </a:r>
            <a:r>
              <a:rPr lang="en-CA" sz="1400" dirty="0">
                <a:solidFill>
                  <a:srgbClr val="002060"/>
                </a:solidFill>
              </a:rPr>
              <a:t> Fly Rewards Program: Chamber Members that travel frequently can register online to expedite their service and receive the Chamber Member discount automatically every time they park with us.</a:t>
            </a:r>
          </a:p>
          <a:p>
            <a:pPr lvl="1" fontAlgn="t"/>
            <a:endParaRPr lang="en-CA" sz="1400" dirty="0">
              <a:solidFill>
                <a:srgbClr val="002060"/>
              </a:solidFill>
            </a:endParaRPr>
          </a:p>
        </p:txBody>
      </p:sp>
      <p:pic>
        <p:nvPicPr>
          <p:cNvPr id="10" name="Picture 9">
            <a:extLst>
              <a:ext uri="{FF2B5EF4-FFF2-40B4-BE49-F238E27FC236}">
                <a16:creationId xmlns:a16="http://schemas.microsoft.com/office/drawing/2014/main" id="{B24CB267-2052-44C6-9F59-0F8E32343F80}"/>
              </a:ext>
            </a:extLst>
          </p:cNvPr>
          <p:cNvPicPr>
            <a:picLocks noChangeAspect="1"/>
          </p:cNvPicPr>
          <p:nvPr/>
        </p:nvPicPr>
        <p:blipFill>
          <a:blip r:embed="rId4"/>
          <a:stretch>
            <a:fillRect/>
          </a:stretch>
        </p:blipFill>
        <p:spPr>
          <a:xfrm>
            <a:off x="4838886" y="1323800"/>
            <a:ext cx="1968575" cy="578602"/>
          </a:xfrm>
          <a:prstGeom prst="rect">
            <a:avLst/>
          </a:prstGeom>
        </p:spPr>
      </p:pic>
      <p:sp>
        <p:nvSpPr>
          <p:cNvPr id="3" name="TextBox 2">
            <a:extLst>
              <a:ext uri="{FF2B5EF4-FFF2-40B4-BE49-F238E27FC236}">
                <a16:creationId xmlns:a16="http://schemas.microsoft.com/office/drawing/2014/main" id="{231120BC-514C-4A6F-B56E-6E897D3C6380}"/>
              </a:ext>
            </a:extLst>
          </p:cNvPr>
          <p:cNvSpPr txBox="1"/>
          <p:nvPr/>
        </p:nvSpPr>
        <p:spPr>
          <a:xfrm>
            <a:off x="2957070" y="2922165"/>
            <a:ext cx="6832404" cy="815608"/>
          </a:xfrm>
          <a:prstGeom prst="rect">
            <a:avLst/>
          </a:prstGeom>
          <a:noFill/>
        </p:spPr>
        <p:txBody>
          <a:bodyPr wrap="square" rtlCol="0">
            <a:spAutoFit/>
          </a:bodyPr>
          <a:lstStyle/>
          <a:p>
            <a:r>
              <a:rPr lang="en-CA" sz="1200" dirty="0">
                <a:solidFill>
                  <a:srgbClr val="A1238E"/>
                </a:solidFill>
                <a:latin typeface="Calibri" panose="020F0502020204030204" pitchFamily="34" charset="0"/>
              </a:rPr>
              <a:t>Vancouver Regular Rates (plus taxes):	 Daily $25.95	Weekly $119.95</a:t>
            </a:r>
          </a:p>
          <a:p>
            <a:endParaRPr lang="en-CA" sz="1200" dirty="0">
              <a:solidFill>
                <a:srgbClr val="A1238E"/>
              </a:solidFill>
              <a:latin typeface="Calibri" panose="020F0502020204030204" pitchFamily="34" charset="0"/>
            </a:endParaRPr>
          </a:p>
          <a:p>
            <a:r>
              <a:rPr lang="en-CA" sz="1200" b="1" dirty="0">
                <a:solidFill>
                  <a:srgbClr val="A1238E"/>
                </a:solidFill>
                <a:latin typeface="Calibri" panose="020F0502020204030204" pitchFamily="34" charset="0"/>
              </a:rPr>
              <a:t>BC Chamber Member Rates* (plus taxes):	Daily $16.95	Weekly $66.95</a:t>
            </a:r>
            <a:endParaRPr lang="en-CA" sz="1100" i="1" dirty="0">
              <a:solidFill>
                <a:srgbClr val="A1238E"/>
              </a:solidFill>
              <a:latin typeface="Calibri" panose="020F0502020204030204" pitchFamily="34" charset="0"/>
            </a:endParaRPr>
          </a:p>
          <a:p>
            <a:pPr algn="ctr"/>
            <a:r>
              <a:rPr lang="en-CA" sz="1100" i="1" dirty="0">
                <a:solidFill>
                  <a:srgbClr val="A1238E"/>
                </a:solidFill>
                <a:latin typeface="Calibri" panose="020F0502020204030204" pitchFamily="34" charset="0"/>
              </a:rPr>
              <a:t>Posted rates valid as of January 2018</a:t>
            </a:r>
            <a:endParaRPr lang="en-CA" sz="1100" i="1" dirty="0">
              <a:solidFill>
                <a:srgbClr val="A1238E"/>
              </a:solidFill>
            </a:endParaRPr>
          </a:p>
        </p:txBody>
      </p:sp>
      <p:sp>
        <p:nvSpPr>
          <p:cNvPr id="12" name="TextBox 11">
            <a:extLst>
              <a:ext uri="{FF2B5EF4-FFF2-40B4-BE49-F238E27FC236}">
                <a16:creationId xmlns:a16="http://schemas.microsoft.com/office/drawing/2014/main" id="{D419CE79-3D8E-479E-954B-BCB00E12A13F}"/>
              </a:ext>
            </a:extLst>
          </p:cNvPr>
          <p:cNvSpPr txBox="1"/>
          <p:nvPr/>
        </p:nvSpPr>
        <p:spPr>
          <a:xfrm>
            <a:off x="8635732" y="1152284"/>
            <a:ext cx="1266982" cy="369332"/>
          </a:xfrm>
          <a:prstGeom prst="rect">
            <a:avLst/>
          </a:prstGeom>
          <a:noFill/>
        </p:spPr>
        <p:txBody>
          <a:bodyPr wrap="square" rtlCol="0">
            <a:spAutoFit/>
          </a:bodyPr>
          <a:lstStyle/>
          <a:p>
            <a:r>
              <a:rPr lang="en-CA" b="1" dirty="0">
                <a:solidFill>
                  <a:srgbClr val="FFFFFF"/>
                </a:solidFill>
              </a:rPr>
              <a:t>Logo Here</a:t>
            </a:r>
          </a:p>
        </p:txBody>
      </p:sp>
      <p:pic>
        <p:nvPicPr>
          <p:cNvPr id="14" name="Picture 13" descr="A picture containing object&#10;&#10;Description generated with high confidence">
            <a:extLst>
              <a:ext uri="{FF2B5EF4-FFF2-40B4-BE49-F238E27FC236}">
                <a16:creationId xmlns:a16="http://schemas.microsoft.com/office/drawing/2014/main" id="{9FD3EE6E-87B2-47F7-8DBD-C2B825735314}"/>
              </a:ext>
            </a:extLst>
          </p:cNvPr>
          <p:cNvPicPr>
            <a:picLocks noChangeAspect="1"/>
          </p:cNvPicPr>
          <p:nvPr/>
        </p:nvPicPr>
        <p:blipFill>
          <a:blip r:embed="rId5"/>
          <a:stretch>
            <a:fillRect/>
          </a:stretch>
        </p:blipFill>
        <p:spPr>
          <a:xfrm>
            <a:off x="8955114" y="674752"/>
            <a:ext cx="965147" cy="1271169"/>
          </a:xfrm>
          <a:prstGeom prst="rect">
            <a:avLst/>
          </a:prstGeom>
        </p:spPr>
      </p:pic>
    </p:spTree>
    <p:extLst>
      <p:ext uri="{BB962C8B-B14F-4D97-AF65-F5344CB8AC3E}">
        <p14:creationId xmlns:p14="http://schemas.microsoft.com/office/powerpoint/2010/main" val="840942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lan OT Book" charset="0"/>
                <a:ea typeface="Clan OT Book" charset="0"/>
                <a:cs typeface="Clan OT Book" charset="0"/>
              </a:rPr>
              <a:t>Member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BC CHAMBER OF COMMERCE    </a:t>
            </a:r>
            <a:fld id="{40311639-4E40-874B-8D7C-8F1A800E2EA6}" type="slidenum">
              <a:rPr kumimoji="0" lang="en-US" sz="9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Title 4">
            <a:extLst>
              <a:ext uri="{FF2B5EF4-FFF2-40B4-BE49-F238E27FC236}">
                <a16:creationId xmlns:a16="http://schemas.microsoft.com/office/drawing/2014/main" id="{24FBE2D7-17A5-4238-A791-133BBC6B6C83}"/>
              </a:ext>
            </a:extLst>
          </p:cNvPr>
          <p:cNvSpPr>
            <a:spLocks noGrp="1"/>
          </p:cNvSpPr>
          <p:nvPr>
            <p:ph type="title"/>
          </p:nvPr>
        </p:nvSpPr>
        <p:spPr>
          <a:xfrm>
            <a:off x="630986" y="732868"/>
            <a:ext cx="5013457" cy="590932"/>
          </a:xfrm>
        </p:spPr>
        <p:txBody>
          <a:bodyPr>
            <a:normAutofit/>
          </a:bodyPr>
          <a:lstStyle/>
          <a:p>
            <a:r>
              <a:rPr lang="en-CA" b="1" i="1" dirty="0">
                <a:solidFill>
                  <a:srgbClr val="A1238E"/>
                </a:solidFill>
                <a:latin typeface="+mn-lt"/>
              </a:rPr>
              <a:t>Liability Insurance</a:t>
            </a:r>
          </a:p>
        </p:txBody>
      </p:sp>
      <p:sp>
        <p:nvSpPr>
          <p:cNvPr id="15" name="Rectangle 14">
            <a:extLst>
              <a:ext uri="{FF2B5EF4-FFF2-40B4-BE49-F238E27FC236}">
                <a16:creationId xmlns:a16="http://schemas.microsoft.com/office/drawing/2014/main" id="{34C7C790-1885-460E-96DE-5C55B4FDC8B5}"/>
              </a:ext>
            </a:extLst>
          </p:cNvPr>
          <p:cNvSpPr/>
          <p:nvPr/>
        </p:nvSpPr>
        <p:spPr>
          <a:xfrm>
            <a:off x="743441" y="3047285"/>
            <a:ext cx="4648200" cy="334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35EA5A2D-FF75-4D74-8965-03D44A7208C5}"/>
              </a:ext>
            </a:extLst>
          </p:cNvPr>
          <p:cNvSpPr txBox="1"/>
          <p:nvPr/>
        </p:nvSpPr>
        <p:spPr>
          <a:xfrm>
            <a:off x="3581400" y="6262962"/>
            <a:ext cx="5029200" cy="276999"/>
          </a:xfrm>
          <a:prstGeom prst="rect">
            <a:avLst/>
          </a:prstGeom>
          <a:noFill/>
        </p:spPr>
        <p:txBody>
          <a:bodyPr wrap="square" rtlCol="0">
            <a:spAutoFit/>
          </a:bodyPr>
          <a:lstStyle/>
          <a:p>
            <a:pPr algn="ctr"/>
            <a:r>
              <a:rPr lang="en-CA" sz="1200" dirty="0">
                <a:solidFill>
                  <a:srgbClr val="002060"/>
                </a:solidFill>
              </a:rPr>
              <a:t>All non-profits and charities are eligible.</a:t>
            </a:r>
            <a:endParaRPr lang="en-US" sz="1200" dirty="0">
              <a:solidFill>
                <a:srgbClr val="002060"/>
              </a:solidFill>
            </a:endParaRPr>
          </a:p>
        </p:txBody>
      </p:sp>
      <p:sp>
        <p:nvSpPr>
          <p:cNvPr id="16" name="Rectangle 15">
            <a:extLst>
              <a:ext uri="{FF2B5EF4-FFF2-40B4-BE49-F238E27FC236}">
                <a16:creationId xmlns:a16="http://schemas.microsoft.com/office/drawing/2014/main" id="{75CCD665-C71E-4B67-8C72-F280CF4EB41B}"/>
              </a:ext>
            </a:extLst>
          </p:cNvPr>
          <p:cNvSpPr/>
          <p:nvPr/>
        </p:nvSpPr>
        <p:spPr>
          <a:xfrm>
            <a:off x="4850508" y="2910569"/>
            <a:ext cx="5246623" cy="2462213"/>
          </a:xfrm>
          <a:prstGeom prst="rect">
            <a:avLst/>
          </a:prstGeom>
          <a:ln>
            <a:noFill/>
          </a:ln>
        </p:spPr>
        <p:txBody>
          <a:bodyPr wrap="square">
            <a:spAutoFit/>
          </a:bodyPr>
          <a:lstStyle/>
          <a:p>
            <a:pPr lvl="1" fontAlgn="t"/>
            <a:r>
              <a:rPr lang="en-CA" sz="1400" dirty="0">
                <a:solidFill>
                  <a:srgbClr val="002060"/>
                </a:solidFill>
              </a:rPr>
              <a:t>Discounted coverage available for our members includes:</a:t>
            </a:r>
          </a:p>
          <a:p>
            <a:pPr lvl="1" fontAlgn="t"/>
            <a:endParaRPr lang="en-CA" sz="1400" dirty="0">
              <a:solidFill>
                <a:srgbClr val="002060"/>
              </a:solidFill>
            </a:endParaRPr>
          </a:p>
          <a:p>
            <a:pPr marL="742950" lvl="1" indent="-285750" fontAlgn="t">
              <a:buFont typeface="Arial" panose="020B0604020202020204" pitchFamily="34" charset="0"/>
              <a:buChar char="•"/>
            </a:pPr>
            <a:r>
              <a:rPr lang="en-CA" sz="1400" dirty="0">
                <a:solidFill>
                  <a:srgbClr val="002060"/>
                </a:solidFill>
              </a:rPr>
              <a:t>Directors &amp; Officers</a:t>
            </a:r>
          </a:p>
          <a:p>
            <a:pPr marL="742950" lvl="1" indent="-285750" fontAlgn="t">
              <a:buFont typeface="Arial" panose="020B0604020202020204" pitchFamily="34" charset="0"/>
              <a:buChar char="•"/>
            </a:pPr>
            <a:r>
              <a:rPr lang="en-CA" sz="1400" dirty="0">
                <a:solidFill>
                  <a:srgbClr val="002060"/>
                </a:solidFill>
              </a:rPr>
              <a:t>General Liability</a:t>
            </a:r>
          </a:p>
          <a:p>
            <a:pPr marL="742950" lvl="1" indent="-285750" fontAlgn="t">
              <a:buFont typeface="Arial" panose="020B0604020202020204" pitchFamily="34" charset="0"/>
              <a:buChar char="•"/>
            </a:pPr>
            <a:r>
              <a:rPr lang="en-CA" sz="1400" dirty="0">
                <a:solidFill>
                  <a:srgbClr val="002060"/>
                </a:solidFill>
              </a:rPr>
              <a:t>Cyber Liability</a:t>
            </a:r>
          </a:p>
          <a:p>
            <a:pPr marL="742950" lvl="1" indent="-285750" fontAlgn="t">
              <a:buFont typeface="Arial" panose="020B0604020202020204" pitchFamily="34" charset="0"/>
              <a:buChar char="•"/>
            </a:pPr>
            <a:r>
              <a:rPr lang="en-CA" sz="1400" dirty="0">
                <a:solidFill>
                  <a:srgbClr val="002060"/>
                </a:solidFill>
              </a:rPr>
              <a:t>Volunteer Injury</a:t>
            </a:r>
          </a:p>
          <a:p>
            <a:pPr marL="742950" lvl="1" indent="-285750" fontAlgn="t">
              <a:buFont typeface="Arial" panose="020B0604020202020204" pitchFamily="34" charset="0"/>
              <a:buChar char="•"/>
            </a:pPr>
            <a:r>
              <a:rPr lang="en-CA" sz="1400" dirty="0">
                <a:solidFill>
                  <a:srgbClr val="002060"/>
                </a:solidFill>
              </a:rPr>
              <a:t>Legal Expense</a:t>
            </a:r>
          </a:p>
          <a:p>
            <a:pPr marL="742950" lvl="1" indent="-285750" fontAlgn="t">
              <a:buFont typeface="Arial" panose="020B0604020202020204" pitchFamily="34" charset="0"/>
              <a:buChar char="•"/>
            </a:pPr>
            <a:r>
              <a:rPr lang="en-CA" sz="1400" dirty="0">
                <a:solidFill>
                  <a:srgbClr val="002060"/>
                </a:solidFill>
              </a:rPr>
              <a:t>Host Liquor Liability</a:t>
            </a:r>
          </a:p>
          <a:p>
            <a:pPr marL="742950" lvl="1" indent="-285750" fontAlgn="t">
              <a:buFont typeface="Arial" panose="020B0604020202020204" pitchFamily="34" charset="0"/>
              <a:buChar char="•"/>
            </a:pPr>
            <a:r>
              <a:rPr lang="en-CA" sz="1400" dirty="0">
                <a:solidFill>
                  <a:srgbClr val="002060"/>
                </a:solidFill>
              </a:rPr>
              <a:t>Media &amp; Broadcasting</a:t>
            </a:r>
          </a:p>
          <a:p>
            <a:pPr marL="742950" lvl="1" indent="-285750" fontAlgn="t">
              <a:buFont typeface="Arial" panose="020B0604020202020204" pitchFamily="34" charset="0"/>
              <a:buChar char="•"/>
            </a:pPr>
            <a:r>
              <a:rPr lang="en-CA" sz="1400" dirty="0">
                <a:solidFill>
                  <a:srgbClr val="002060"/>
                </a:solidFill>
              </a:rPr>
              <a:t>Crime Liability</a:t>
            </a:r>
          </a:p>
          <a:p>
            <a:pPr marL="742950" lvl="1" indent="-285750" fontAlgn="t">
              <a:buFont typeface="Arial" panose="020B0604020202020204" pitchFamily="34" charset="0"/>
              <a:buChar char="•"/>
            </a:pPr>
            <a:r>
              <a:rPr lang="en-CA" sz="1400" dirty="0">
                <a:solidFill>
                  <a:srgbClr val="002060"/>
                </a:solidFill>
              </a:rPr>
              <a:t>Content &amp; Assets</a:t>
            </a:r>
          </a:p>
        </p:txBody>
      </p:sp>
      <p:pic>
        <p:nvPicPr>
          <p:cNvPr id="10" name="Picture 9">
            <a:extLst>
              <a:ext uri="{FF2B5EF4-FFF2-40B4-BE49-F238E27FC236}">
                <a16:creationId xmlns:a16="http://schemas.microsoft.com/office/drawing/2014/main" id="{744168B1-86A6-4C38-BF3A-1CF30EE528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2694" y="1535316"/>
            <a:ext cx="3228356" cy="980676"/>
          </a:xfrm>
          <a:prstGeom prst="rect">
            <a:avLst/>
          </a:prstGeom>
        </p:spPr>
      </p:pic>
      <p:sp>
        <p:nvSpPr>
          <p:cNvPr id="3" name="TextBox 2">
            <a:extLst>
              <a:ext uri="{FF2B5EF4-FFF2-40B4-BE49-F238E27FC236}">
                <a16:creationId xmlns:a16="http://schemas.microsoft.com/office/drawing/2014/main" id="{C97039C6-4D04-41C7-9E7E-A8C18D51775B}"/>
              </a:ext>
            </a:extLst>
          </p:cNvPr>
          <p:cNvSpPr txBox="1"/>
          <p:nvPr/>
        </p:nvSpPr>
        <p:spPr>
          <a:xfrm>
            <a:off x="4534678" y="5448540"/>
            <a:ext cx="5878285" cy="738664"/>
          </a:xfrm>
          <a:prstGeom prst="rect">
            <a:avLst/>
          </a:prstGeom>
          <a:noFill/>
        </p:spPr>
        <p:txBody>
          <a:bodyPr wrap="square" rtlCol="0">
            <a:spAutoFit/>
          </a:bodyPr>
          <a:lstStyle/>
          <a:p>
            <a:r>
              <a:rPr lang="en-CA" sz="1400" dirty="0">
                <a:solidFill>
                  <a:srgbClr val="002060"/>
                </a:solidFill>
              </a:rPr>
              <a:t>Spark is our preferred partner for discounted non-profit and charity insurance. </a:t>
            </a:r>
          </a:p>
          <a:p>
            <a:r>
              <a:rPr lang="en-CA" sz="1400" dirty="0">
                <a:solidFill>
                  <a:srgbClr val="002060"/>
                </a:solidFill>
              </a:rPr>
              <a:t>The application takes less than 5 minutes to complete and no obligation quotes are free.</a:t>
            </a:r>
          </a:p>
        </p:txBody>
      </p:sp>
      <p:pic>
        <p:nvPicPr>
          <p:cNvPr id="11" name="Picture 10">
            <a:extLst>
              <a:ext uri="{FF2B5EF4-FFF2-40B4-BE49-F238E27FC236}">
                <a16:creationId xmlns:a16="http://schemas.microsoft.com/office/drawing/2014/main" id="{77AD90BA-6E63-4613-A144-82F3811EFED7}"/>
              </a:ext>
            </a:extLst>
          </p:cNvPr>
          <p:cNvPicPr>
            <a:picLocks noChangeAspect="1"/>
          </p:cNvPicPr>
          <p:nvPr/>
        </p:nvPicPr>
        <p:blipFill>
          <a:blip r:embed="rId5"/>
          <a:stretch>
            <a:fillRect/>
          </a:stretch>
        </p:blipFill>
        <p:spPr>
          <a:xfrm>
            <a:off x="855327" y="2693753"/>
            <a:ext cx="2726073" cy="2277098"/>
          </a:xfrm>
          <a:prstGeom prst="rect">
            <a:avLst/>
          </a:prstGeom>
        </p:spPr>
      </p:pic>
      <p:sp>
        <p:nvSpPr>
          <p:cNvPr id="14" name="TextBox 13">
            <a:extLst>
              <a:ext uri="{FF2B5EF4-FFF2-40B4-BE49-F238E27FC236}">
                <a16:creationId xmlns:a16="http://schemas.microsoft.com/office/drawing/2014/main" id="{D16929CD-D1F1-4CD8-AB27-9396EF70732F}"/>
              </a:ext>
            </a:extLst>
          </p:cNvPr>
          <p:cNvSpPr txBox="1"/>
          <p:nvPr/>
        </p:nvSpPr>
        <p:spPr>
          <a:xfrm>
            <a:off x="8635732" y="1152284"/>
            <a:ext cx="1266982" cy="369332"/>
          </a:xfrm>
          <a:prstGeom prst="rect">
            <a:avLst/>
          </a:prstGeom>
          <a:noFill/>
        </p:spPr>
        <p:txBody>
          <a:bodyPr wrap="square" rtlCol="0">
            <a:spAutoFit/>
          </a:bodyPr>
          <a:lstStyle/>
          <a:p>
            <a:r>
              <a:rPr lang="en-CA" b="1" dirty="0">
                <a:solidFill>
                  <a:srgbClr val="FFFFFF"/>
                </a:solidFill>
              </a:rPr>
              <a:t>Logo Here</a:t>
            </a:r>
          </a:p>
        </p:txBody>
      </p:sp>
      <p:pic>
        <p:nvPicPr>
          <p:cNvPr id="17" name="Picture 16" descr="A picture containing object&#10;&#10;Description generated with high confidence">
            <a:extLst>
              <a:ext uri="{FF2B5EF4-FFF2-40B4-BE49-F238E27FC236}">
                <a16:creationId xmlns:a16="http://schemas.microsoft.com/office/drawing/2014/main" id="{2B56B3D1-C8E7-48B3-A07C-EDE5F6115AB3}"/>
              </a:ext>
            </a:extLst>
          </p:cNvPr>
          <p:cNvPicPr>
            <a:picLocks noChangeAspect="1"/>
          </p:cNvPicPr>
          <p:nvPr/>
        </p:nvPicPr>
        <p:blipFill>
          <a:blip r:embed="rId6"/>
          <a:stretch>
            <a:fillRect/>
          </a:stretch>
        </p:blipFill>
        <p:spPr>
          <a:xfrm>
            <a:off x="8955114" y="674752"/>
            <a:ext cx="965147" cy="1271169"/>
          </a:xfrm>
          <a:prstGeom prst="rect">
            <a:avLst/>
          </a:prstGeom>
        </p:spPr>
      </p:pic>
    </p:spTree>
    <p:extLst>
      <p:ext uri="{BB962C8B-B14F-4D97-AF65-F5344CB8AC3E}">
        <p14:creationId xmlns:p14="http://schemas.microsoft.com/office/powerpoint/2010/main" val="355638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lan OT Book" charset="0"/>
                <a:ea typeface="Clan OT Book" charset="0"/>
                <a:cs typeface="Clan OT Book" charset="0"/>
              </a:rPr>
              <a:t>Member Benefits – Reference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BC CHAMBER OF COMMERCE    </a:t>
            </a:r>
            <a:fld id="{40311639-4E40-874B-8D7C-8F1A800E2EA6}" type="slidenum">
              <a:rPr kumimoji="0" lang="en-US" sz="9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Title 4">
            <a:extLst>
              <a:ext uri="{FF2B5EF4-FFF2-40B4-BE49-F238E27FC236}">
                <a16:creationId xmlns:a16="http://schemas.microsoft.com/office/drawing/2014/main" id="{24FBE2D7-17A5-4238-A791-133BBC6B6C83}"/>
              </a:ext>
            </a:extLst>
          </p:cNvPr>
          <p:cNvSpPr>
            <a:spLocks noGrp="1"/>
          </p:cNvSpPr>
          <p:nvPr>
            <p:ph type="title"/>
          </p:nvPr>
        </p:nvSpPr>
        <p:spPr>
          <a:xfrm>
            <a:off x="487679" y="744572"/>
            <a:ext cx="5398215" cy="590932"/>
          </a:xfrm>
        </p:spPr>
        <p:txBody>
          <a:bodyPr>
            <a:normAutofit fontScale="90000"/>
          </a:bodyPr>
          <a:lstStyle/>
          <a:p>
            <a:r>
              <a:rPr lang="en-CA" b="1" i="1" dirty="0">
                <a:solidFill>
                  <a:srgbClr val="A1238E"/>
                </a:solidFill>
                <a:latin typeface="+mn-lt"/>
              </a:rPr>
              <a:t>Promotional Items and Printing</a:t>
            </a:r>
          </a:p>
        </p:txBody>
      </p:sp>
      <p:sp>
        <p:nvSpPr>
          <p:cNvPr id="18" name="Rectangle 17">
            <a:extLst>
              <a:ext uri="{FF2B5EF4-FFF2-40B4-BE49-F238E27FC236}">
                <a16:creationId xmlns:a16="http://schemas.microsoft.com/office/drawing/2014/main" id="{8003BC4F-76C4-41F6-8471-E5207DD882FC}"/>
              </a:ext>
            </a:extLst>
          </p:cNvPr>
          <p:cNvSpPr/>
          <p:nvPr/>
        </p:nvSpPr>
        <p:spPr>
          <a:xfrm>
            <a:off x="4266512" y="3493518"/>
            <a:ext cx="5829187" cy="27392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BC Chamber of Commerce Members will also receive the following benefits:</a:t>
            </a:r>
            <a:r>
              <a:rPr kumimoji="0" lang="en-CA"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One stop shop: Print, Promotional, Furniture, Technology, Facilities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Customized Cost Savings Program Package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Easy Online Ordering Platform with in-depth training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Local Representation &amp; Personal Service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Supporting 100% BC Owned &amp; Operated Company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Easy Online Print Ordering Portal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1" i="1"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1" i="1"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1" i="1"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D89CB961-6E00-4964-B572-91628B820F4B}"/>
              </a:ext>
            </a:extLst>
          </p:cNvPr>
          <p:cNvPicPr>
            <a:picLocks noChangeAspect="1"/>
          </p:cNvPicPr>
          <p:nvPr/>
        </p:nvPicPr>
        <p:blipFill>
          <a:blip r:embed="rId4"/>
          <a:stretch>
            <a:fillRect/>
          </a:stretch>
        </p:blipFill>
        <p:spPr>
          <a:xfrm>
            <a:off x="1078073" y="2495505"/>
            <a:ext cx="2432732" cy="870862"/>
          </a:xfrm>
          <a:prstGeom prst="rect">
            <a:avLst/>
          </a:prstGeom>
        </p:spPr>
      </p:pic>
      <p:sp>
        <p:nvSpPr>
          <p:cNvPr id="12" name="TextBox 11">
            <a:extLst>
              <a:ext uri="{FF2B5EF4-FFF2-40B4-BE49-F238E27FC236}">
                <a16:creationId xmlns:a16="http://schemas.microsoft.com/office/drawing/2014/main" id="{D3096892-3F86-4158-944D-D9B6D60EC71B}"/>
              </a:ext>
            </a:extLst>
          </p:cNvPr>
          <p:cNvSpPr txBox="1"/>
          <p:nvPr/>
        </p:nvSpPr>
        <p:spPr>
          <a:xfrm>
            <a:off x="4172906" y="2495505"/>
            <a:ext cx="5922794"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rPr>
              <a:t>Mills is a family-owned, B Corp Certified business thriving as one of the largest printing and business supplies providers since 1949. Mills operates solely within the province of BC with locations in Vancouver, Prince George, Smithers, Fort </a:t>
            </a:r>
            <a:r>
              <a:rPr kumimoji="0" lang="en-CA" sz="1400" b="1" i="0" u="none" strike="noStrike" kern="1200" cap="none" spc="0" normalizeH="0" baseline="0" noProof="0" dirty="0" err="1">
                <a:ln>
                  <a:noFill/>
                </a:ln>
                <a:solidFill>
                  <a:prstClr val="black"/>
                </a:solidFill>
                <a:effectLst/>
                <a:uLnTx/>
                <a:uFillTx/>
                <a:latin typeface="Calibri" panose="020F0502020204030204"/>
                <a:ea typeface="+mn-ea"/>
                <a:cs typeface="+mn-cs"/>
              </a:rPr>
              <a:t>St.John</a:t>
            </a:r>
            <a:r>
              <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rPr>
              <a:t>, Terrace, Kamloops, Trail, Osoyoos and Kelowna.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E976994-2FB7-4112-9BD4-739EF349A8CA}"/>
              </a:ext>
            </a:extLst>
          </p:cNvPr>
          <p:cNvSpPr txBox="1"/>
          <p:nvPr/>
        </p:nvSpPr>
        <p:spPr>
          <a:xfrm>
            <a:off x="8316136" y="944301"/>
            <a:ext cx="1266982" cy="369332"/>
          </a:xfrm>
          <a:prstGeom prst="rect">
            <a:avLst/>
          </a:prstGeom>
          <a:noFill/>
        </p:spPr>
        <p:txBody>
          <a:bodyPr wrap="square" rtlCol="0">
            <a:spAutoFit/>
          </a:bodyPr>
          <a:lstStyle/>
          <a:p>
            <a:r>
              <a:rPr lang="en-CA" b="1" dirty="0">
                <a:solidFill>
                  <a:srgbClr val="FFFFFF"/>
                </a:solidFill>
              </a:rPr>
              <a:t>Logo Here</a:t>
            </a:r>
          </a:p>
        </p:txBody>
      </p:sp>
      <p:sp>
        <p:nvSpPr>
          <p:cNvPr id="21" name="TextBox 20">
            <a:extLst>
              <a:ext uri="{FF2B5EF4-FFF2-40B4-BE49-F238E27FC236}">
                <a16:creationId xmlns:a16="http://schemas.microsoft.com/office/drawing/2014/main" id="{34E9AD48-D214-4516-90E2-CCD77B855457}"/>
              </a:ext>
            </a:extLst>
          </p:cNvPr>
          <p:cNvSpPr txBox="1"/>
          <p:nvPr/>
        </p:nvSpPr>
        <p:spPr>
          <a:xfrm>
            <a:off x="604249" y="4170570"/>
            <a:ext cx="2773391"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CONTACT:</a:t>
            </a:r>
            <a:r>
              <a:rPr kumimoji="0" lang="en-CA"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Account Manager, Daniel Landingin at 778.875.8597 or via email </a:t>
            </a:r>
            <a:r>
              <a:rPr kumimoji="0" lang="en-CA" sz="1400" b="0" i="0" u="sng" strike="noStrike" kern="1200" cap="none" spc="0" normalizeH="0" baseline="0" noProof="0" dirty="0">
                <a:ln>
                  <a:noFill/>
                </a:ln>
                <a:solidFill>
                  <a:srgbClr val="4472C4">
                    <a:lumMod val="75000"/>
                  </a:srgbClr>
                </a:solidFill>
                <a:effectLst/>
                <a:uLnTx/>
                <a:uFillTx/>
                <a:latin typeface="Calibri" panose="020F0502020204030204"/>
                <a:ea typeface="+mn-ea"/>
                <a:cs typeface="+mn-cs"/>
                <a:hlinkClick r:id="rId5"/>
              </a:rPr>
              <a:t>dlandingin@mills.ca</a:t>
            </a:r>
            <a:endParaRPr kumimoji="0" lang="en-CA"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A picture containing object&#10;&#10;Description generated with high confidence">
            <a:extLst>
              <a:ext uri="{FF2B5EF4-FFF2-40B4-BE49-F238E27FC236}">
                <a16:creationId xmlns:a16="http://schemas.microsoft.com/office/drawing/2014/main" id="{E43FCC33-04C1-4C1E-AFD7-4191498E7421}"/>
              </a:ext>
            </a:extLst>
          </p:cNvPr>
          <p:cNvPicPr>
            <a:picLocks noChangeAspect="1"/>
          </p:cNvPicPr>
          <p:nvPr/>
        </p:nvPicPr>
        <p:blipFill>
          <a:blip r:embed="rId6"/>
          <a:stretch>
            <a:fillRect/>
          </a:stretch>
        </p:blipFill>
        <p:spPr>
          <a:xfrm>
            <a:off x="8955114" y="674752"/>
            <a:ext cx="965147" cy="1271169"/>
          </a:xfrm>
          <a:prstGeom prst="rect">
            <a:avLst/>
          </a:prstGeom>
        </p:spPr>
      </p:pic>
    </p:spTree>
    <p:extLst>
      <p:ext uri="{BB962C8B-B14F-4D97-AF65-F5344CB8AC3E}">
        <p14:creationId xmlns:p14="http://schemas.microsoft.com/office/powerpoint/2010/main" val="81610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r>
              <a:rPr lang="en-US" sz="2000" dirty="0">
                <a:solidFill>
                  <a:schemeClr val="bg1"/>
                </a:solidFill>
                <a:latin typeface="Clan OT Book" charset="0"/>
                <a:ea typeface="Clan OT Book" charset="0"/>
                <a:cs typeface="Clan OT Book" charset="0"/>
              </a:rPr>
              <a:t>Member Benefits</a:t>
            </a:r>
          </a:p>
          <a:p>
            <a:endParaRPr lang="en-US" sz="1050" dirty="0">
              <a:solidFill>
                <a:schemeClr val="bg1"/>
              </a:solidFill>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r>
              <a:rPr lang="en-US" sz="900" b="1" dirty="0">
                <a:solidFill>
                  <a:schemeClr val="bg1"/>
                </a:solidFill>
              </a:rPr>
              <a:t>BC CHAMBER OF COMMERCE    </a:t>
            </a:r>
            <a:fld id="{40311639-4E40-874B-8D7C-8F1A800E2EA6}" type="slidenum">
              <a:rPr lang="en-US" sz="900" smtClean="0">
                <a:solidFill>
                  <a:schemeClr val="bg1"/>
                </a:solidFill>
                <a:latin typeface="+mj-lt"/>
              </a:rPr>
              <a:t>2</a:t>
            </a:fld>
            <a:endParaRPr lang="en-US" sz="900" dirty="0">
              <a:solidFill>
                <a:schemeClr val="bg1"/>
              </a:solidFill>
              <a:latin typeface="+mj-lt"/>
            </a:endParaRPr>
          </a:p>
        </p:txBody>
      </p:sp>
      <p:pic>
        <p:nvPicPr>
          <p:cNvPr id="19" name="Graphic 18" descr="Meeting">
            <a:extLst>
              <a:ext uri="{FF2B5EF4-FFF2-40B4-BE49-F238E27FC236}">
                <a16:creationId xmlns:a16="http://schemas.microsoft.com/office/drawing/2014/main" id="{3B1275F9-4A3C-46D0-8648-9C01600EBC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99593" y="1786588"/>
            <a:ext cx="1668011" cy="1668011"/>
          </a:xfrm>
          <a:prstGeom prst="rect">
            <a:avLst/>
          </a:prstGeom>
        </p:spPr>
      </p:pic>
      <p:pic>
        <p:nvPicPr>
          <p:cNvPr id="21" name="Graphic 20" descr="Unlock">
            <a:extLst>
              <a:ext uri="{FF2B5EF4-FFF2-40B4-BE49-F238E27FC236}">
                <a16:creationId xmlns:a16="http://schemas.microsoft.com/office/drawing/2014/main" id="{5BA52D05-9A12-4735-9306-27E1F8B4BC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39550" y="3696226"/>
            <a:ext cx="1631608" cy="1631608"/>
          </a:xfrm>
          <a:prstGeom prst="rect">
            <a:avLst/>
          </a:prstGeom>
        </p:spPr>
      </p:pic>
      <p:sp>
        <p:nvSpPr>
          <p:cNvPr id="5" name="TextBox 4">
            <a:extLst>
              <a:ext uri="{FF2B5EF4-FFF2-40B4-BE49-F238E27FC236}">
                <a16:creationId xmlns:a16="http://schemas.microsoft.com/office/drawing/2014/main" id="{F3889396-F153-4E7D-98E1-1079A72AFD97}"/>
              </a:ext>
            </a:extLst>
          </p:cNvPr>
          <p:cNvSpPr txBox="1"/>
          <p:nvPr/>
        </p:nvSpPr>
        <p:spPr>
          <a:xfrm>
            <a:off x="319047" y="1739961"/>
            <a:ext cx="6541637" cy="1446550"/>
          </a:xfrm>
          <a:prstGeom prst="rect">
            <a:avLst/>
          </a:prstGeom>
          <a:noFill/>
        </p:spPr>
        <p:txBody>
          <a:bodyPr wrap="square" rtlCol="0">
            <a:spAutoFit/>
          </a:bodyPr>
          <a:lstStyle/>
          <a:p>
            <a:r>
              <a:rPr lang="en-CA" sz="4400" b="1" i="1" dirty="0">
                <a:solidFill>
                  <a:srgbClr val="A1238E"/>
                </a:solidFill>
              </a:rPr>
              <a:t>Unlock the Strength of the Chamber Network</a:t>
            </a:r>
          </a:p>
        </p:txBody>
      </p:sp>
      <p:sp>
        <p:nvSpPr>
          <p:cNvPr id="6" name="TextBox 5">
            <a:extLst>
              <a:ext uri="{FF2B5EF4-FFF2-40B4-BE49-F238E27FC236}">
                <a16:creationId xmlns:a16="http://schemas.microsoft.com/office/drawing/2014/main" id="{3787F649-F61F-421A-BB11-ADEB6E1C83BF}"/>
              </a:ext>
            </a:extLst>
          </p:cNvPr>
          <p:cNvSpPr txBox="1"/>
          <p:nvPr/>
        </p:nvSpPr>
        <p:spPr>
          <a:xfrm>
            <a:off x="3589866" y="3911865"/>
            <a:ext cx="6694311" cy="1200329"/>
          </a:xfrm>
          <a:prstGeom prst="rect">
            <a:avLst/>
          </a:prstGeom>
          <a:noFill/>
        </p:spPr>
        <p:txBody>
          <a:bodyPr wrap="square" rtlCol="0">
            <a:spAutoFit/>
          </a:bodyPr>
          <a:lstStyle/>
          <a:p>
            <a:pPr marL="285750" indent="-285750">
              <a:buFont typeface="Arial" panose="020B0604020202020204" pitchFamily="34" charset="0"/>
              <a:buChar char="•"/>
            </a:pPr>
            <a:r>
              <a:rPr lang="en-CA" sz="2400" b="1" dirty="0"/>
              <a:t>Access Canada’s Largest Business Network</a:t>
            </a:r>
          </a:p>
          <a:p>
            <a:pPr marL="285750" indent="-285750">
              <a:buFont typeface="Arial" panose="020B0604020202020204" pitchFamily="34" charset="0"/>
              <a:buChar char="•"/>
            </a:pPr>
            <a:r>
              <a:rPr lang="en-CA" sz="2400" b="1" dirty="0"/>
              <a:t>Receive exclusive Members Only benefits</a:t>
            </a:r>
          </a:p>
          <a:p>
            <a:pPr marL="285750" indent="-285750">
              <a:buFont typeface="Arial" panose="020B0604020202020204" pitchFamily="34" charset="0"/>
              <a:buChar char="•"/>
            </a:pPr>
            <a:r>
              <a:rPr lang="en-CA" sz="2400" b="1" dirty="0"/>
              <a:t>Streamline your business and business cards</a:t>
            </a:r>
          </a:p>
        </p:txBody>
      </p:sp>
      <p:pic>
        <p:nvPicPr>
          <p:cNvPr id="2" name="Picture 1">
            <a:extLst>
              <a:ext uri="{FF2B5EF4-FFF2-40B4-BE49-F238E27FC236}">
                <a16:creationId xmlns:a16="http://schemas.microsoft.com/office/drawing/2014/main" id="{080309BD-1E16-42C0-8E8C-BF0D0441AA4B}"/>
              </a:ext>
            </a:extLst>
          </p:cNvPr>
          <p:cNvPicPr>
            <a:picLocks noChangeAspect="1"/>
          </p:cNvPicPr>
          <p:nvPr/>
        </p:nvPicPr>
        <p:blipFill>
          <a:blip r:embed="rId8"/>
          <a:stretch>
            <a:fillRect/>
          </a:stretch>
        </p:blipFill>
        <p:spPr>
          <a:xfrm>
            <a:off x="6429146" y="5790695"/>
            <a:ext cx="3593869" cy="930779"/>
          </a:xfrm>
          <a:prstGeom prst="rect">
            <a:avLst/>
          </a:prstGeom>
        </p:spPr>
      </p:pic>
      <p:pic>
        <p:nvPicPr>
          <p:cNvPr id="12" name="Picture 11">
            <a:extLst>
              <a:ext uri="{FF2B5EF4-FFF2-40B4-BE49-F238E27FC236}">
                <a16:creationId xmlns:a16="http://schemas.microsoft.com/office/drawing/2014/main" id="{2880F07D-CE80-42CC-A2FD-A442EE23FA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69040" y="5909612"/>
            <a:ext cx="2743201" cy="833028"/>
          </a:xfrm>
          <a:prstGeom prst="rect">
            <a:avLst/>
          </a:prstGeom>
        </p:spPr>
      </p:pic>
      <p:sp>
        <p:nvSpPr>
          <p:cNvPr id="11" name="Rectangle 10">
            <a:extLst>
              <a:ext uri="{FF2B5EF4-FFF2-40B4-BE49-F238E27FC236}">
                <a16:creationId xmlns:a16="http://schemas.microsoft.com/office/drawing/2014/main" id="{ED082DB2-8B4A-43DD-A95A-04EE0697840D}"/>
              </a:ext>
            </a:extLst>
          </p:cNvPr>
          <p:cNvSpPr/>
          <p:nvPr/>
        </p:nvSpPr>
        <p:spPr>
          <a:xfrm>
            <a:off x="110263" y="6171684"/>
            <a:ext cx="3715101" cy="369332"/>
          </a:xfrm>
          <a:prstGeom prst="rect">
            <a:avLst/>
          </a:prstGeom>
        </p:spPr>
        <p:txBody>
          <a:bodyPr wrap="square">
            <a:spAutoFit/>
          </a:bodyPr>
          <a:lstStyle/>
          <a:p>
            <a:pPr algn="ctr"/>
            <a:r>
              <a:rPr lang="en-CA" i="1" dirty="0">
                <a:ln w="0"/>
                <a:effectLst>
                  <a:outerShdw blurRad="50800" dist="38100" dir="2700000" algn="tl" rotWithShape="0">
                    <a:prstClr val="black">
                      <a:alpha val="40000"/>
                    </a:prstClr>
                  </a:outerShdw>
                </a:effectLst>
              </a:rPr>
              <a:t>Place your Chamber’s logo here!</a:t>
            </a:r>
            <a:endParaRPr lang="en-CA" dirty="0">
              <a:ln w="0"/>
              <a:effectLst>
                <a:outerShdw blurRad="50800" dist="38100" dir="2700000" algn="tl" rotWithShape="0">
                  <a:prstClr val="black">
                    <a:alpha val="40000"/>
                  </a:prstClr>
                </a:outerShdw>
              </a:effectLst>
            </a:endParaRPr>
          </a:p>
        </p:txBody>
      </p:sp>
      <p:pic>
        <p:nvPicPr>
          <p:cNvPr id="10" name="Picture 9" descr="A picture containing object&#10;&#10;Description generated with high confidence">
            <a:extLst>
              <a:ext uri="{FF2B5EF4-FFF2-40B4-BE49-F238E27FC236}">
                <a16:creationId xmlns:a16="http://schemas.microsoft.com/office/drawing/2014/main" id="{D60250CB-00A8-44DD-8E94-AB1DA9B1A372}"/>
              </a:ext>
            </a:extLst>
          </p:cNvPr>
          <p:cNvPicPr>
            <a:picLocks noChangeAspect="1"/>
          </p:cNvPicPr>
          <p:nvPr/>
        </p:nvPicPr>
        <p:blipFill>
          <a:blip r:embed="rId10"/>
          <a:stretch>
            <a:fillRect/>
          </a:stretch>
        </p:blipFill>
        <p:spPr>
          <a:xfrm>
            <a:off x="8955114" y="674752"/>
            <a:ext cx="965147" cy="1271169"/>
          </a:xfrm>
          <a:prstGeom prst="rect">
            <a:avLst/>
          </a:prstGeom>
        </p:spPr>
      </p:pic>
    </p:spTree>
    <p:extLst>
      <p:ext uri="{BB962C8B-B14F-4D97-AF65-F5344CB8AC3E}">
        <p14:creationId xmlns:p14="http://schemas.microsoft.com/office/powerpoint/2010/main" val="543189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lan OT Book" charset="0"/>
                <a:ea typeface="Clan OT Book" charset="0"/>
                <a:cs typeface="Clan OT Book" charset="0"/>
              </a:rPr>
              <a:t>Member Benefits – Limited Time Offers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BC CHAMBER OF COMMERCE    </a:t>
            </a:r>
            <a:fld id="{40311639-4E40-874B-8D7C-8F1A800E2EA6}" type="slidenum">
              <a:rPr kumimoji="0" lang="en-US" sz="9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5" name="Rectangle 14">
            <a:extLst>
              <a:ext uri="{FF2B5EF4-FFF2-40B4-BE49-F238E27FC236}">
                <a16:creationId xmlns:a16="http://schemas.microsoft.com/office/drawing/2014/main" id="{3A6EF96D-F0CF-4086-9F0E-3BB785F8B53E}"/>
              </a:ext>
            </a:extLst>
          </p:cNvPr>
          <p:cNvSpPr/>
          <p:nvPr/>
        </p:nvSpPr>
        <p:spPr>
          <a:xfrm>
            <a:off x="1053279" y="3010391"/>
            <a:ext cx="2670597" cy="2971800"/>
          </a:xfrm>
          <a:prstGeom prst="rect">
            <a:avLst/>
          </a:prstGeom>
          <a:noFill/>
          <a:ln/>
          <a:effectLst>
            <a:glow rad="63500">
              <a:schemeClr val="accent5">
                <a:satMod val="175000"/>
                <a:alpha val="40000"/>
              </a:schemeClr>
            </a:glow>
            <a:softEdge rad="12700"/>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B2B4DD4-95D1-4198-A000-6365AEC16628}"/>
              </a:ext>
            </a:extLst>
          </p:cNvPr>
          <p:cNvSpPr txBox="1"/>
          <p:nvPr/>
        </p:nvSpPr>
        <p:spPr>
          <a:xfrm>
            <a:off x="1053279" y="2864589"/>
            <a:ext cx="25786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white"/>
                </a:solidFill>
                <a:effectLst/>
                <a:uLnTx/>
                <a:uFillTx/>
                <a:latin typeface="Calibri" panose="020F0502020204030204"/>
                <a:ea typeface="+mn-ea"/>
                <a:cs typeface="+mn-cs"/>
              </a:rPr>
              <a:t>Hotel &amp; Car Rental Discounts</a:t>
            </a:r>
          </a:p>
        </p:txBody>
      </p:sp>
      <p:sp>
        <p:nvSpPr>
          <p:cNvPr id="17" name="Title 4">
            <a:extLst>
              <a:ext uri="{FF2B5EF4-FFF2-40B4-BE49-F238E27FC236}">
                <a16:creationId xmlns:a16="http://schemas.microsoft.com/office/drawing/2014/main" id="{4DF07190-BA1F-4FF9-85E5-B5693BB76263}"/>
              </a:ext>
            </a:extLst>
          </p:cNvPr>
          <p:cNvSpPr>
            <a:spLocks noGrp="1"/>
          </p:cNvSpPr>
          <p:nvPr>
            <p:ph type="title"/>
          </p:nvPr>
        </p:nvSpPr>
        <p:spPr>
          <a:xfrm>
            <a:off x="429232" y="747104"/>
            <a:ext cx="8268666" cy="590932"/>
          </a:xfrm>
        </p:spPr>
        <p:txBody>
          <a:bodyPr>
            <a:normAutofit/>
          </a:bodyPr>
          <a:lstStyle/>
          <a:p>
            <a:r>
              <a:rPr lang="en-CA" b="1" i="1" dirty="0">
                <a:solidFill>
                  <a:srgbClr val="A1238E"/>
                </a:solidFill>
                <a:latin typeface="+mn-lt"/>
              </a:rPr>
              <a:t>Digital Marketing Training</a:t>
            </a:r>
          </a:p>
        </p:txBody>
      </p:sp>
      <p:sp>
        <p:nvSpPr>
          <p:cNvPr id="21" name="Rectangle 20">
            <a:extLst>
              <a:ext uri="{FF2B5EF4-FFF2-40B4-BE49-F238E27FC236}">
                <a16:creationId xmlns:a16="http://schemas.microsoft.com/office/drawing/2014/main" id="{DEF196E5-8BE3-4305-ADD1-49C02F07979D}"/>
              </a:ext>
            </a:extLst>
          </p:cNvPr>
          <p:cNvSpPr/>
          <p:nvPr/>
        </p:nvSpPr>
        <p:spPr>
          <a:xfrm>
            <a:off x="5188480" y="2138771"/>
            <a:ext cx="5247655" cy="4147289"/>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4472C4"/>
                </a:solidFill>
                <a:effectLst/>
                <a:uLnTx/>
                <a:uFillTx/>
                <a:latin typeface="Calibri" panose="020F0502020204030204"/>
                <a:ea typeface="+mn-ea"/>
                <a:cs typeface="+mn-cs"/>
              </a:rPr>
              <a:t>Be armed with the skills to effectively engage and interact on various social media platforms and gain the knowledge and receive support to achieve the following Google Certificates: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4472C4"/>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50" b="1" i="0" u="none" strike="noStrike" kern="1200" cap="none" spc="0" normalizeH="0" baseline="0" noProof="0" dirty="0">
                <a:ln>
                  <a:noFill/>
                </a:ln>
                <a:solidFill>
                  <a:srgbClr val="4472C4"/>
                </a:solidFill>
                <a:effectLst/>
                <a:uLnTx/>
                <a:uFillTx/>
                <a:latin typeface="Calibri" panose="020F0502020204030204"/>
                <a:ea typeface="+mn-ea"/>
                <a:cs typeface="+mn-cs"/>
              </a:rPr>
              <a:t>AdWords Fundamentals</a:t>
            </a:r>
            <a:r>
              <a:rPr kumimoji="0" lang="en-CA" sz="1050" b="0" i="0" u="none" strike="noStrike" kern="1200" cap="none" spc="0" normalizeH="0" baseline="0" noProof="0" dirty="0">
                <a:ln>
                  <a:noFill/>
                </a:ln>
                <a:solidFill>
                  <a:srgbClr val="4472C4"/>
                </a:solidFill>
                <a:effectLst/>
                <a:uLnTx/>
                <a:uFillTx/>
                <a:latin typeface="Calibri" panose="020F0502020204030204"/>
                <a:ea typeface="+mn-ea"/>
                <a:cs typeface="+mn-cs"/>
              </a:rPr>
              <a:t>: The AdWords Fundamentals exam covers basic and intermediate concepts, including the benefits of online advertising and AdWords, and best practices for managing and optimizing AdWords campaigns.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50" b="1" i="0" u="none" strike="noStrike" kern="1200" cap="none" spc="0" normalizeH="0" baseline="0" noProof="0" dirty="0">
                <a:ln>
                  <a:noFill/>
                </a:ln>
                <a:solidFill>
                  <a:srgbClr val="4472C4"/>
                </a:solidFill>
                <a:effectLst/>
                <a:uLnTx/>
                <a:uFillTx/>
                <a:latin typeface="Calibri" panose="020F0502020204030204"/>
                <a:ea typeface="+mn-ea"/>
                <a:cs typeface="+mn-cs"/>
              </a:rPr>
              <a:t>Search Advertising</a:t>
            </a:r>
            <a:r>
              <a:rPr kumimoji="0" lang="en-CA" sz="1050" b="0" i="0" u="none" strike="noStrike" kern="1200" cap="none" spc="0" normalizeH="0" baseline="0" noProof="0" dirty="0">
                <a:ln>
                  <a:noFill/>
                </a:ln>
                <a:solidFill>
                  <a:srgbClr val="4472C4"/>
                </a:solidFill>
                <a:effectLst/>
                <a:uLnTx/>
                <a:uFillTx/>
                <a:latin typeface="Calibri" panose="020F0502020204030204"/>
                <a:ea typeface="+mn-ea"/>
                <a:cs typeface="+mn-cs"/>
              </a:rPr>
              <a:t>: The Search Advertising exam covers basic and advanced concepts, including best practices for creating, managing, measuring, and optimizing search ad campaigns across the Search Network.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50" b="1" i="0" u="none" strike="noStrike" kern="1200" cap="none" spc="0" normalizeH="0" baseline="0" noProof="0" dirty="0">
                <a:ln>
                  <a:noFill/>
                </a:ln>
                <a:solidFill>
                  <a:srgbClr val="4472C4"/>
                </a:solidFill>
                <a:effectLst/>
                <a:uLnTx/>
                <a:uFillTx/>
                <a:latin typeface="Calibri" panose="020F0502020204030204"/>
                <a:ea typeface="+mn-ea"/>
                <a:cs typeface="+mn-cs"/>
              </a:rPr>
              <a:t>Display Advertising</a:t>
            </a:r>
            <a:r>
              <a:rPr kumimoji="0" lang="en-CA" sz="1050" b="0" i="0" u="none" strike="noStrike" kern="1200" cap="none" spc="0" normalizeH="0" baseline="0" noProof="0" dirty="0">
                <a:ln>
                  <a:noFill/>
                </a:ln>
                <a:solidFill>
                  <a:srgbClr val="4472C4"/>
                </a:solidFill>
                <a:effectLst/>
                <a:uLnTx/>
                <a:uFillTx/>
                <a:latin typeface="Calibri" panose="020F0502020204030204"/>
                <a:ea typeface="+mn-ea"/>
                <a:cs typeface="+mn-cs"/>
              </a:rPr>
              <a:t>: The Display Advertising exam covers advanced concepts and best practices for creating, managing, measuring, and optimizing Display campaigns.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50" b="1" i="0" u="none" strike="noStrike" kern="1200" cap="none" spc="0" normalizeH="0" baseline="0" noProof="0" dirty="0">
                <a:ln>
                  <a:noFill/>
                </a:ln>
                <a:solidFill>
                  <a:srgbClr val="4472C4"/>
                </a:solidFill>
                <a:effectLst/>
                <a:uLnTx/>
                <a:uFillTx/>
                <a:latin typeface="Calibri" panose="020F0502020204030204"/>
                <a:ea typeface="+mn-ea"/>
                <a:cs typeface="+mn-cs"/>
              </a:rPr>
              <a:t>Google Analytics</a:t>
            </a:r>
            <a:endParaRPr kumimoji="0" lang="en-CA" sz="105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50" b="1" i="0" u="none" strike="noStrike" kern="1200" cap="none" spc="0" normalizeH="0" baseline="0" noProof="0" dirty="0">
                <a:ln>
                  <a:noFill/>
                </a:ln>
                <a:solidFill>
                  <a:srgbClr val="4472C4"/>
                </a:solidFill>
                <a:effectLst/>
                <a:uLnTx/>
                <a:uFillTx/>
                <a:latin typeface="Calibri" panose="020F0502020204030204"/>
                <a:ea typeface="+mn-ea"/>
                <a:cs typeface="+mn-cs"/>
              </a:rPr>
              <a:t>Also, </a:t>
            </a:r>
            <a:r>
              <a:rPr kumimoji="0" lang="en-CA" sz="1050" b="0" i="0" u="none" strike="noStrike" kern="1200" cap="none" spc="0" normalizeH="0" baseline="0" noProof="0" dirty="0">
                <a:ln>
                  <a:noFill/>
                </a:ln>
                <a:solidFill>
                  <a:srgbClr val="4472C4"/>
                </a:solidFill>
                <a:effectLst/>
                <a:uLnTx/>
                <a:uFillTx/>
                <a:latin typeface="Calibri" panose="020F0502020204030204"/>
                <a:ea typeface="+mn-ea"/>
                <a:cs typeface="+mn-cs"/>
              </a:rPr>
              <a:t>SEMrush SEO Certificate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srgbClr val="4472C4"/>
                </a:solidFill>
                <a:effectLst/>
                <a:uLnTx/>
                <a:uFillTx/>
                <a:latin typeface="Calibri" panose="020F0502020204030204"/>
                <a:ea typeface="+mn-ea"/>
                <a:cs typeface="+mn-cs"/>
              </a:rPr>
              <a:t> </a:t>
            </a:r>
            <a:endParaRPr kumimoji="0" lang="en-CA" sz="14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50" b="1" i="0" u="none" strike="noStrike" kern="1200" cap="none" spc="0" normalizeH="0" baseline="0" noProof="0" dirty="0">
                <a:ln>
                  <a:noFill/>
                </a:ln>
                <a:solidFill>
                  <a:srgbClr val="4472C4"/>
                </a:solidFill>
                <a:effectLst/>
                <a:uLnTx/>
                <a:uFillTx/>
                <a:latin typeface="Calibri" panose="020F0502020204030204"/>
                <a:ea typeface="+mn-ea"/>
                <a:cs typeface="+mn-cs"/>
              </a:rPr>
              <a:t>You'll also be able to complete these certificates</a:t>
            </a:r>
            <a:r>
              <a:rPr kumimoji="0" lang="en-CA" sz="1050" b="0" i="0" u="none" strike="noStrike" kern="1200" cap="none" spc="0" normalizeH="0" baseline="0" noProof="0" dirty="0">
                <a:ln>
                  <a:noFill/>
                </a:ln>
                <a:solidFill>
                  <a:srgbClr val="4472C4"/>
                </a:solidFill>
                <a:effectLst/>
                <a:uLnTx/>
                <a:uFillTx/>
                <a:latin typeface="Calibri" panose="020F0502020204030204"/>
                <a:ea typeface="+mn-ea"/>
                <a:cs typeface="+mn-cs"/>
              </a:rPr>
              <a:t> (course fee covers the exam fees for up to 30 days post-course completion):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50" b="0" i="0" u="none" strike="noStrike" kern="1200" cap="none" spc="0" normalizeH="0" baseline="0" noProof="0" dirty="0">
                <a:ln>
                  <a:noFill/>
                </a:ln>
                <a:solidFill>
                  <a:srgbClr val="4472C4"/>
                </a:solidFill>
                <a:effectLst/>
                <a:uLnTx/>
                <a:uFillTx/>
                <a:latin typeface="Calibri" panose="020F0502020204030204"/>
                <a:ea typeface="+mn-ea"/>
                <a:cs typeface="+mn-cs"/>
                <a:hlinkClick r:id="rId4"/>
              </a:rPr>
              <a:t>Hootsuite's Social Marketing Certificate</a:t>
            </a:r>
            <a:r>
              <a:rPr kumimoji="0" lang="en-CA" sz="1050" b="0" i="0" u="none" strike="noStrike" kern="1200" cap="none" spc="0" normalizeH="0" baseline="0" noProof="0" dirty="0">
                <a:ln>
                  <a:noFill/>
                </a:ln>
                <a:solidFill>
                  <a:srgbClr val="4472C4"/>
                </a:solidFill>
                <a:effectLst/>
                <a:uLnTx/>
                <a:uFillTx/>
                <a:latin typeface="Calibri" panose="020F0502020204030204"/>
                <a:ea typeface="+mn-ea"/>
                <a:cs typeface="+mn-cs"/>
              </a:rPr>
              <a:t> ($199 USD)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50" b="0" i="0" u="none" strike="noStrike" kern="1200" cap="none" spc="0" normalizeH="0" baseline="0" noProof="0" dirty="0">
                <a:ln>
                  <a:noFill/>
                </a:ln>
                <a:solidFill>
                  <a:srgbClr val="4472C4"/>
                </a:solidFill>
                <a:effectLst/>
                <a:uLnTx/>
                <a:uFillTx/>
                <a:latin typeface="Calibri" panose="020F0502020204030204"/>
                <a:ea typeface="+mn-ea"/>
                <a:cs typeface="+mn-cs"/>
                <a:hlinkClick r:id="rId5"/>
              </a:rPr>
              <a:t>Facebook Blueprint 310-101</a:t>
            </a:r>
            <a:r>
              <a:rPr kumimoji="0" lang="en-CA" sz="1050" b="0" i="0" u="none" strike="noStrike" kern="1200" cap="none" spc="0" normalizeH="0" baseline="0" noProof="0" dirty="0">
                <a:ln>
                  <a:noFill/>
                </a:ln>
                <a:solidFill>
                  <a:srgbClr val="4472C4"/>
                </a:solidFill>
                <a:effectLst/>
                <a:uLnTx/>
                <a:uFillTx/>
                <a:latin typeface="Calibri" panose="020F0502020204030204"/>
                <a:ea typeface="+mn-ea"/>
                <a:cs typeface="+mn-cs"/>
              </a:rPr>
              <a:t> ($150 USD)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5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sng" strike="noStrike" kern="1200" cap="none" spc="0" normalizeH="0" baseline="0" noProof="0" dirty="0">
                <a:ln>
                  <a:noFill/>
                </a:ln>
                <a:solidFill>
                  <a:prstClr val="black"/>
                </a:solidFill>
                <a:effectLst/>
                <a:uLnTx/>
                <a:uFillTx/>
                <a:latin typeface="Calibri" panose="020F0502020204030204"/>
                <a:ea typeface="+mn-ea"/>
                <a:cs typeface="+mn-cs"/>
                <a:hlinkClick r:id="rId6"/>
              </a:rPr>
              <a:t>www.jellyacademy.ca</a:t>
            </a: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solidFill>
                  <a:srgbClr val="4472C4"/>
                </a:solidFill>
                <a:effectLst/>
                <a:uLnTx/>
                <a:uFillTx/>
                <a:latin typeface="Calibri" panose="020F0502020204030204"/>
                <a:ea typeface="+mn-ea"/>
                <a:cs typeface="+mn-cs"/>
              </a:rPr>
              <a:t> </a:t>
            </a:r>
            <a:endPar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18D75FBC-B9F8-49DF-A747-6FB7869AAAB8}"/>
              </a:ext>
            </a:extLst>
          </p:cNvPr>
          <p:cNvPicPr>
            <a:picLocks noChangeAspect="1"/>
          </p:cNvPicPr>
          <p:nvPr/>
        </p:nvPicPr>
        <p:blipFill>
          <a:blip r:embed="rId7"/>
          <a:stretch>
            <a:fillRect/>
          </a:stretch>
        </p:blipFill>
        <p:spPr>
          <a:xfrm>
            <a:off x="558704" y="1513032"/>
            <a:ext cx="3503614" cy="2162897"/>
          </a:xfrm>
          <a:prstGeom prst="rect">
            <a:avLst/>
          </a:prstGeom>
        </p:spPr>
      </p:pic>
      <p:sp>
        <p:nvSpPr>
          <p:cNvPr id="23" name="TextBox 22">
            <a:extLst>
              <a:ext uri="{FF2B5EF4-FFF2-40B4-BE49-F238E27FC236}">
                <a16:creationId xmlns:a16="http://schemas.microsoft.com/office/drawing/2014/main" id="{480B8423-3D53-4C6B-82AA-C15D7FD55310}"/>
              </a:ext>
            </a:extLst>
          </p:cNvPr>
          <p:cNvSpPr txBox="1"/>
          <p:nvPr/>
        </p:nvSpPr>
        <p:spPr>
          <a:xfrm>
            <a:off x="558704" y="3777659"/>
            <a:ext cx="4297511" cy="24237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9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solidFill>
                  <a:srgbClr val="4472C4"/>
                </a:solidFill>
                <a:effectLst/>
                <a:uLnTx/>
                <a:uFillTx/>
                <a:latin typeface="Calibri" panose="020F0502020204030204"/>
                <a:ea typeface="+mn-ea"/>
                <a:cs typeface="+mn-cs"/>
              </a:rPr>
              <a:t>Course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solidFill>
                  <a:srgbClr val="4472C4"/>
                </a:solidFill>
                <a:effectLst/>
                <a:uLnTx/>
                <a:uFillTx/>
                <a:latin typeface="Calibri" panose="020F0502020204030204"/>
                <a:ea typeface="+mn-ea"/>
                <a:cs typeface="+mn-cs"/>
              </a:rPr>
              <a:t>Hours</a:t>
            </a:r>
            <a:r>
              <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rPr>
              <a:t>:               	18 hours over 6 sessions: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solidFill>
                  <a:srgbClr val="4472C4"/>
                </a:solidFill>
                <a:effectLst/>
                <a:uLnTx/>
                <a:uFillTx/>
                <a:latin typeface="Calibri" panose="020F0502020204030204"/>
                <a:ea typeface="+mn-ea"/>
                <a:cs typeface="+mn-cs"/>
              </a:rPr>
              <a:t>Location:</a:t>
            </a:r>
            <a:r>
              <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rPr>
              <a:t>	Classroom setting in Langley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solidFill>
                  <a:srgbClr val="4472C4"/>
                </a:solidFill>
                <a:effectLst/>
                <a:uLnTx/>
                <a:uFillTx/>
                <a:latin typeface="Calibri" panose="020F0502020204030204"/>
                <a:ea typeface="+mn-ea"/>
                <a:cs typeface="+mn-cs"/>
              </a:rPr>
              <a:t>Time</a:t>
            </a:r>
            <a:r>
              <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rPr>
              <a:t>:                    	Tuesdays: 7:00pm-10:00pm  October 2 – November 6,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solidFill>
                  <a:srgbClr val="4472C4"/>
                </a:solidFill>
                <a:effectLst/>
                <a:uLnTx/>
                <a:uFillTx/>
                <a:latin typeface="Calibri" panose="020F0502020204030204"/>
                <a:ea typeface="+mn-ea"/>
                <a:cs typeface="+mn-cs"/>
              </a:rPr>
              <a:t>Cost:                     	$2,726 -$500 =</a:t>
            </a:r>
            <a:r>
              <a:rPr kumimoji="0" lang="en-CA" sz="1000" b="1" i="0" u="sng"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CA" sz="1050" b="1" i="0" u="none" strike="noStrike" kern="1200" cap="none" spc="0" normalizeH="0" baseline="0" noProof="0" dirty="0">
                <a:ln>
                  <a:noFill/>
                </a:ln>
                <a:solidFill>
                  <a:srgbClr val="4472C4"/>
                </a:solidFill>
                <a:effectLst/>
                <a:uLnTx/>
                <a:uFillTx/>
                <a:latin typeface="Calibri" panose="020F0502020204030204"/>
                <a:ea typeface="+mn-ea"/>
                <a:cs typeface="+mn-cs"/>
              </a:rPr>
              <a:t>$2226*</a:t>
            </a:r>
            <a:endParaRPr kumimoji="0" lang="en-CA" sz="10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solidFill>
                  <a:srgbClr val="4472C4"/>
                </a:solidFill>
                <a:effectLst/>
                <a:uLnTx/>
                <a:uFillTx/>
                <a:latin typeface="Calibri" panose="020F0502020204030204"/>
                <a:ea typeface="+mn-ea"/>
                <a:cs typeface="+mn-cs"/>
              </a:rPr>
              <a:t>BC Chamber Member Discount of $500!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4472C4"/>
                </a:solidFill>
                <a:effectLst/>
                <a:uLnTx/>
                <a:uFillTx/>
                <a:latin typeface="Calibri" panose="020F0502020204030204"/>
                <a:ea typeface="+mn-ea"/>
                <a:cs typeface="+mn-cs"/>
              </a:rPr>
              <a:t> *Course fee includes all certification exam fees ($349 USD)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4472C4"/>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srgbClr val="4472C4"/>
                </a:solidFill>
                <a:effectLst/>
                <a:uLnTx/>
                <a:uFillTx/>
                <a:latin typeface="Calibri" panose="020F0502020204030204"/>
                <a:ea typeface="+mn-ea"/>
                <a:cs typeface="+mn-cs"/>
              </a:rPr>
              <a:t>OTHER Locations and Duration Details</a:t>
            </a:r>
            <a:r>
              <a:rPr kumimoji="0" lang="en-CA" sz="900" b="0" i="0" u="none" strike="noStrike" kern="1200" cap="none" spc="0" normalizeH="0" baseline="0" noProof="0" dirty="0">
                <a:ln>
                  <a:noFill/>
                </a:ln>
                <a:solidFill>
                  <a:srgbClr val="4472C4"/>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4472C4"/>
                </a:solidFill>
                <a:effectLst/>
                <a:uLnTx/>
                <a:uFillTx/>
                <a:latin typeface="Calibri" panose="020F0502020204030204"/>
                <a:ea typeface="+mn-ea"/>
                <a:cs typeface="+mn-cs"/>
              </a:rPr>
              <a:t>Nanaimo: October 26-28,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4472C4"/>
                </a:solidFill>
                <a:effectLst/>
                <a:uLnTx/>
                <a:uFillTx/>
                <a:latin typeface="Calibri" panose="020F0502020204030204"/>
                <a:ea typeface="+mn-ea"/>
                <a:cs typeface="+mn-cs"/>
              </a:rPr>
              <a:t>Kelowna: November 23-25,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4472C4"/>
                </a:solidFill>
                <a:effectLst/>
                <a:uLnTx/>
                <a:uFillTx/>
                <a:latin typeface="Calibri" panose="020F0502020204030204"/>
                <a:ea typeface="+mn-ea"/>
                <a:cs typeface="+mn-cs"/>
              </a:rPr>
              <a:t>Weekend Courses: Friday night 7-9pm, Saturday 9am-5pm and Sunday 9am-5pm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98E2769E-82DE-4AB3-8A50-D852496006EC}"/>
              </a:ext>
            </a:extLst>
          </p:cNvPr>
          <p:cNvPicPr>
            <a:picLocks noChangeAspect="1"/>
          </p:cNvPicPr>
          <p:nvPr/>
        </p:nvPicPr>
        <p:blipFill>
          <a:blip r:embed="rId8"/>
          <a:stretch>
            <a:fillRect/>
          </a:stretch>
        </p:blipFill>
        <p:spPr>
          <a:xfrm>
            <a:off x="9031363" y="661844"/>
            <a:ext cx="1012508" cy="1012508"/>
          </a:xfrm>
          <a:prstGeom prst="rect">
            <a:avLst/>
          </a:prstGeom>
        </p:spPr>
      </p:pic>
      <p:sp>
        <p:nvSpPr>
          <p:cNvPr id="12" name="Rectangle 11">
            <a:extLst>
              <a:ext uri="{FF2B5EF4-FFF2-40B4-BE49-F238E27FC236}">
                <a16:creationId xmlns:a16="http://schemas.microsoft.com/office/drawing/2014/main" id="{D1F35830-3262-46B9-8342-C3BFC99E40B0}"/>
              </a:ext>
            </a:extLst>
          </p:cNvPr>
          <p:cNvSpPr/>
          <p:nvPr/>
        </p:nvSpPr>
        <p:spPr>
          <a:xfrm>
            <a:off x="5072445" y="1877965"/>
            <a:ext cx="524765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1" u="none" strike="noStrike" kern="1200" cap="none" spc="0" normalizeH="0" baseline="0" noProof="0" dirty="0">
                <a:ln>
                  <a:noFill/>
                </a:ln>
                <a:solidFill>
                  <a:srgbClr val="A1238E"/>
                </a:solidFill>
                <a:effectLst/>
                <a:uLnTx/>
                <a:uFillTx/>
                <a:latin typeface="Calibri" panose="020F0502020204030204"/>
                <a:ea typeface="+mn-ea"/>
                <a:cs typeface="+mn-cs"/>
              </a:rPr>
              <a:t>Jelly Academy Digital and Public Relations Certificate</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ABB90C7-9583-45B0-B76D-9846D1F463B4}"/>
              </a:ext>
            </a:extLst>
          </p:cNvPr>
          <p:cNvSpPr txBox="1"/>
          <p:nvPr/>
        </p:nvSpPr>
        <p:spPr>
          <a:xfrm>
            <a:off x="5072445" y="1373288"/>
            <a:ext cx="42963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5B9BD5"/>
                </a:solidFill>
                <a:effectLst/>
                <a:uLnTx/>
                <a:uFillTx/>
                <a:latin typeface="Calibri" panose="020F0502020204030204"/>
                <a:ea typeface="+mn-ea"/>
                <a:cs typeface="+mn-cs"/>
              </a:rPr>
              <a:t>$500 Discount for Chamber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9438EAD-A548-4A64-B6A6-0C2B012BE160}"/>
              </a:ext>
            </a:extLst>
          </p:cNvPr>
          <p:cNvSpPr txBox="1"/>
          <p:nvPr/>
        </p:nvSpPr>
        <p:spPr>
          <a:xfrm>
            <a:off x="487680" y="6246289"/>
            <a:ext cx="972121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Your Chamber discount code for this course and more details can be found on the members only section of the BCChamber.org</a:t>
            </a:r>
            <a:r>
              <a:rPr kumimoji="0" lang="en-CA"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a:r>
          </a:p>
        </p:txBody>
      </p:sp>
      <p:pic>
        <p:nvPicPr>
          <p:cNvPr id="16" name="Picture 15">
            <a:extLst>
              <a:ext uri="{FF2B5EF4-FFF2-40B4-BE49-F238E27FC236}">
                <a16:creationId xmlns:a16="http://schemas.microsoft.com/office/drawing/2014/main" id="{36A77D6B-1D3E-43F8-9638-33A0C6D925E9}"/>
              </a:ext>
            </a:extLst>
          </p:cNvPr>
          <p:cNvPicPr>
            <a:picLocks noChangeAspect="1"/>
          </p:cNvPicPr>
          <p:nvPr/>
        </p:nvPicPr>
        <p:blipFill>
          <a:blip r:embed="rId8"/>
          <a:stretch>
            <a:fillRect/>
          </a:stretch>
        </p:blipFill>
        <p:spPr>
          <a:xfrm>
            <a:off x="9031363" y="672895"/>
            <a:ext cx="1012508" cy="1012508"/>
          </a:xfrm>
          <a:prstGeom prst="rect">
            <a:avLst/>
          </a:prstGeom>
        </p:spPr>
      </p:pic>
      <p:pic>
        <p:nvPicPr>
          <p:cNvPr id="18" name="Picture 17" descr="A picture containing object&#10;&#10;Description generated with high confidence">
            <a:extLst>
              <a:ext uri="{FF2B5EF4-FFF2-40B4-BE49-F238E27FC236}">
                <a16:creationId xmlns:a16="http://schemas.microsoft.com/office/drawing/2014/main" id="{6C106B1D-8911-42D8-A9B3-C8796A146211}"/>
              </a:ext>
            </a:extLst>
          </p:cNvPr>
          <p:cNvPicPr>
            <a:picLocks noChangeAspect="1"/>
          </p:cNvPicPr>
          <p:nvPr/>
        </p:nvPicPr>
        <p:blipFill>
          <a:blip r:embed="rId9"/>
          <a:stretch>
            <a:fillRect/>
          </a:stretch>
        </p:blipFill>
        <p:spPr>
          <a:xfrm>
            <a:off x="9497336" y="5085181"/>
            <a:ext cx="965147" cy="1271169"/>
          </a:xfrm>
          <a:prstGeom prst="rect">
            <a:avLst/>
          </a:prstGeom>
        </p:spPr>
      </p:pic>
    </p:spTree>
    <p:extLst>
      <p:ext uri="{BB962C8B-B14F-4D97-AF65-F5344CB8AC3E}">
        <p14:creationId xmlns:p14="http://schemas.microsoft.com/office/powerpoint/2010/main" val="4048186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lan OT Book" charset="0"/>
                <a:ea typeface="Clan OT Book" charset="0"/>
                <a:cs typeface="Clan OT Book" charset="0"/>
              </a:rPr>
              <a:t>Member Benefits – Limited Time Offers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BC CHAMBER OF COMMERCE    </a:t>
            </a:r>
            <a:fld id="{40311639-4E40-874B-8D7C-8F1A800E2EA6}" type="slidenum">
              <a:rPr kumimoji="0" lang="en-US" sz="9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5" name="Rectangle 14">
            <a:extLst>
              <a:ext uri="{FF2B5EF4-FFF2-40B4-BE49-F238E27FC236}">
                <a16:creationId xmlns:a16="http://schemas.microsoft.com/office/drawing/2014/main" id="{3A6EF96D-F0CF-4086-9F0E-3BB785F8B53E}"/>
              </a:ext>
            </a:extLst>
          </p:cNvPr>
          <p:cNvSpPr/>
          <p:nvPr/>
        </p:nvSpPr>
        <p:spPr>
          <a:xfrm>
            <a:off x="1053279" y="3010391"/>
            <a:ext cx="2670597" cy="2971800"/>
          </a:xfrm>
          <a:prstGeom prst="rect">
            <a:avLst/>
          </a:prstGeom>
          <a:noFill/>
          <a:ln/>
          <a:effectLst>
            <a:glow rad="63500">
              <a:schemeClr val="accent5">
                <a:satMod val="175000"/>
                <a:alpha val="40000"/>
              </a:schemeClr>
            </a:glow>
            <a:softEdge rad="12700"/>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B2B4DD4-95D1-4198-A000-6365AEC16628}"/>
              </a:ext>
            </a:extLst>
          </p:cNvPr>
          <p:cNvSpPr txBox="1"/>
          <p:nvPr/>
        </p:nvSpPr>
        <p:spPr>
          <a:xfrm>
            <a:off x="1053279" y="2864589"/>
            <a:ext cx="25786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white"/>
                </a:solidFill>
                <a:effectLst/>
                <a:uLnTx/>
                <a:uFillTx/>
                <a:latin typeface="Calibri" panose="020F0502020204030204"/>
                <a:ea typeface="+mn-ea"/>
                <a:cs typeface="+mn-cs"/>
              </a:rPr>
              <a:t>Hotel &amp; Car Rental Discounts</a:t>
            </a:r>
          </a:p>
        </p:txBody>
      </p:sp>
      <p:sp>
        <p:nvSpPr>
          <p:cNvPr id="14" name="Title 4">
            <a:extLst>
              <a:ext uri="{FF2B5EF4-FFF2-40B4-BE49-F238E27FC236}">
                <a16:creationId xmlns:a16="http://schemas.microsoft.com/office/drawing/2014/main" id="{206476DA-06A0-4477-91AC-2133832E353B}"/>
              </a:ext>
            </a:extLst>
          </p:cNvPr>
          <p:cNvSpPr>
            <a:spLocks noGrp="1"/>
          </p:cNvSpPr>
          <p:nvPr>
            <p:ph type="title"/>
          </p:nvPr>
        </p:nvSpPr>
        <p:spPr>
          <a:xfrm>
            <a:off x="487680" y="793420"/>
            <a:ext cx="6587823" cy="590932"/>
          </a:xfrm>
        </p:spPr>
        <p:txBody>
          <a:bodyPr>
            <a:normAutofit fontScale="90000"/>
          </a:bodyPr>
          <a:lstStyle/>
          <a:p>
            <a:r>
              <a:rPr lang="en-CA" b="1" i="1" dirty="0">
                <a:solidFill>
                  <a:srgbClr val="A1238E"/>
                </a:solidFill>
                <a:latin typeface="+mn-lt"/>
              </a:rPr>
              <a:t>Experiential Learning – Project support</a:t>
            </a:r>
          </a:p>
        </p:txBody>
      </p:sp>
      <p:sp>
        <p:nvSpPr>
          <p:cNvPr id="16" name="Rectangle 15">
            <a:extLst>
              <a:ext uri="{FF2B5EF4-FFF2-40B4-BE49-F238E27FC236}">
                <a16:creationId xmlns:a16="http://schemas.microsoft.com/office/drawing/2014/main" id="{1D094BA0-18CB-401D-840B-814595304EE5}"/>
              </a:ext>
            </a:extLst>
          </p:cNvPr>
          <p:cNvSpPr/>
          <p:nvPr/>
        </p:nvSpPr>
        <p:spPr>
          <a:xfrm>
            <a:off x="5422014" y="2872108"/>
            <a:ext cx="5092417" cy="3262432"/>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sng" strike="noStrike" kern="1200" cap="none" spc="0" normalizeH="0" baseline="0" noProof="0" dirty="0" err="1">
                <a:ln>
                  <a:noFill/>
                </a:ln>
                <a:solidFill>
                  <a:srgbClr val="4472C4"/>
                </a:solidFill>
                <a:effectLst/>
                <a:uLnTx/>
                <a:uFillTx/>
                <a:latin typeface="Calibri" panose="020F0502020204030204"/>
                <a:ea typeface="+mn-ea"/>
                <a:cs typeface="+mn-cs"/>
                <a:hlinkClick r:id="rId4"/>
              </a:rPr>
              <a:t>Riipen</a:t>
            </a:r>
            <a:r>
              <a:rPr kumimoji="0" lang="en-CA" sz="1400" b="0" i="0" u="none" strike="noStrike" kern="1200" cap="none" spc="0" normalizeH="0" baseline="0" noProof="0" dirty="0">
                <a:ln>
                  <a:noFill/>
                </a:ln>
                <a:solidFill>
                  <a:srgbClr val="4472C4"/>
                </a:solidFill>
                <a:effectLst/>
                <a:uLnTx/>
                <a:uFillTx/>
                <a:latin typeface="Calibri" panose="020F0502020204030204"/>
                <a:ea typeface="+mn-ea"/>
                <a:cs typeface="+mn-cs"/>
              </a:rPr>
              <a:t> supports its customers to deliver and manage authentic work related experiences, talent engagement and industry validated skills for top emerging talent at scale. </a:t>
            </a:r>
            <a:r>
              <a:rPr kumimoji="0" lang="en-CA" sz="1400" b="0" i="0" u="none" strike="noStrike" kern="1200" cap="none" spc="0" normalizeH="0" baseline="0" noProof="0" dirty="0" err="1">
                <a:ln>
                  <a:noFill/>
                </a:ln>
                <a:solidFill>
                  <a:srgbClr val="4472C4"/>
                </a:solidFill>
                <a:effectLst/>
                <a:uLnTx/>
                <a:uFillTx/>
                <a:latin typeface="Calibri" panose="020F0502020204030204"/>
                <a:ea typeface="+mn-ea"/>
                <a:cs typeface="+mn-cs"/>
              </a:rPr>
              <a:t>Riipen’s</a:t>
            </a:r>
            <a:r>
              <a:rPr kumimoji="0" lang="en-CA" sz="1400" b="0" i="0" u="none" strike="noStrike" kern="1200" cap="none" spc="0" normalizeH="0" baseline="0" noProof="0" dirty="0">
                <a:ln>
                  <a:noFill/>
                </a:ln>
                <a:solidFill>
                  <a:srgbClr val="4472C4"/>
                </a:solidFill>
                <a:effectLst/>
                <a:uLnTx/>
                <a:uFillTx/>
                <a:latin typeface="Calibri" panose="020F0502020204030204"/>
                <a:ea typeface="+mn-ea"/>
                <a:cs typeface="+mn-cs"/>
              </a:rPr>
              <a:t> cloud-based platform connects three distinct audiences —students, educators, and employers through real-world projects (known as experiential learning or micro-experiences).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CA" sz="1400" b="0" i="0" u="none" strike="noStrike" kern="1200" cap="none" spc="0" normalizeH="0" baseline="0" noProof="0" dirty="0">
                <a:ln>
                  <a:noFill/>
                </a:ln>
                <a:solidFill>
                  <a:srgbClr val="4472C4"/>
                </a:solidFill>
                <a:effectLst/>
                <a:uLnTx/>
                <a:uFillTx/>
                <a:latin typeface="Calibri" panose="020F0502020204030204"/>
                <a:ea typeface="+mn-ea"/>
                <a:cs typeface="+mn-cs"/>
              </a:rPr>
            </a:b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Since its inception in 2013,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Riipen</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has expanded it’s reach internationally while developing a state-of-the-art technology platform that provides significant competitive advantages for organizations and academic institutions.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err="1">
                <a:ln>
                  <a:noFill/>
                </a:ln>
                <a:solidFill>
                  <a:srgbClr val="4472C4"/>
                </a:solidFill>
                <a:effectLst/>
                <a:uLnTx/>
                <a:uFillTx/>
                <a:latin typeface="Calibri" panose="020F0502020204030204"/>
                <a:ea typeface="+mn-ea"/>
                <a:cs typeface="+mn-cs"/>
              </a:rPr>
              <a:t>Riipen</a:t>
            </a:r>
            <a:r>
              <a:rPr kumimoji="0" lang="en-CA" sz="1200" b="0" i="1" u="none" strike="noStrike" kern="1200" cap="none" spc="0" normalizeH="0" baseline="0" noProof="0" dirty="0">
                <a:ln>
                  <a:noFill/>
                </a:ln>
                <a:solidFill>
                  <a:srgbClr val="4472C4"/>
                </a:solidFill>
                <a:effectLst/>
                <a:uLnTx/>
                <a:uFillTx/>
                <a:latin typeface="Calibri" panose="020F0502020204030204"/>
                <a:ea typeface="+mn-ea"/>
                <a:cs typeface="+mn-cs"/>
              </a:rPr>
              <a:t> has created over 15,000 real-world industry-student experiences, is collaborating with over 150 academic institutions across the globe, and has developed a partner network of over 10,000 employers and businesses eager to support, engage and learn from young professionals.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solidFill>
                  <a:srgbClr val="4472C4"/>
                </a:solidFill>
                <a:effectLst/>
                <a:uLnTx/>
                <a:uFillTx/>
                <a:latin typeface="Calibri" panose="020F0502020204030204"/>
                <a:ea typeface="+mn-ea"/>
                <a:cs typeface="+mn-cs"/>
              </a:rPr>
              <a:t> </a:t>
            </a:r>
            <a:endPar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4BB942DC-9297-4293-AA12-4264EEAE4D34}"/>
              </a:ext>
            </a:extLst>
          </p:cNvPr>
          <p:cNvGrpSpPr/>
          <p:nvPr/>
        </p:nvGrpSpPr>
        <p:grpSpPr>
          <a:xfrm>
            <a:off x="639513" y="1707951"/>
            <a:ext cx="2055685" cy="1884814"/>
            <a:chOff x="1263487" y="1684615"/>
            <a:chExt cx="2281288" cy="2079517"/>
          </a:xfrm>
        </p:grpSpPr>
        <p:sp>
          <p:nvSpPr>
            <p:cNvPr id="19" name="Rectangle: Rounded Corners 18">
              <a:extLst>
                <a:ext uri="{FF2B5EF4-FFF2-40B4-BE49-F238E27FC236}">
                  <a16:creationId xmlns:a16="http://schemas.microsoft.com/office/drawing/2014/main" id="{8DC317FF-28B5-42C0-95AE-CD4B9E67CFAA}"/>
                </a:ext>
              </a:extLst>
            </p:cNvPr>
            <p:cNvSpPr/>
            <p:nvPr/>
          </p:nvSpPr>
          <p:spPr>
            <a:xfrm>
              <a:off x="1263487" y="1684615"/>
              <a:ext cx="2281288" cy="2079517"/>
            </a:xfrm>
            <a:prstGeom prst="roundRect">
              <a:avLst>
                <a:gd name="adj" fmla="val 0"/>
              </a:avLst>
            </a:prstGeom>
            <a:solidFill>
              <a:schemeClr val="tx2"/>
            </a:solidFill>
            <a:ln w="952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4CE39E69-33D5-4178-A8EE-1B5D1D71244A}"/>
                </a:ext>
              </a:extLst>
            </p:cNvPr>
            <p:cNvPicPr>
              <a:picLocks noChangeAspect="1"/>
            </p:cNvPicPr>
            <p:nvPr/>
          </p:nvPicPr>
          <p:blipFill>
            <a:blip r:embed="rId5"/>
            <a:stretch>
              <a:fillRect/>
            </a:stretch>
          </p:blipFill>
          <p:spPr>
            <a:xfrm>
              <a:off x="1363417" y="1766043"/>
              <a:ext cx="2081428" cy="1900436"/>
            </a:xfrm>
            <a:prstGeom prst="rect">
              <a:avLst/>
            </a:prstGeom>
          </p:spPr>
        </p:pic>
      </p:grpSp>
      <p:sp>
        <p:nvSpPr>
          <p:cNvPr id="25" name="TextBox 24">
            <a:extLst>
              <a:ext uri="{FF2B5EF4-FFF2-40B4-BE49-F238E27FC236}">
                <a16:creationId xmlns:a16="http://schemas.microsoft.com/office/drawing/2014/main" id="{27DDC341-66DC-4CFF-ABEC-83F024DE16C6}"/>
              </a:ext>
            </a:extLst>
          </p:cNvPr>
          <p:cNvSpPr txBox="1"/>
          <p:nvPr/>
        </p:nvSpPr>
        <p:spPr>
          <a:xfrm>
            <a:off x="545393" y="3839555"/>
            <a:ext cx="4411881" cy="2923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4472C4"/>
                </a:solidFill>
                <a:effectLst/>
                <a:uLnTx/>
                <a:uFillTx/>
                <a:latin typeface="Calibri" panose="020F0502020204030204"/>
                <a:ea typeface="+mn-ea"/>
                <a:cs typeface="+mn-cs"/>
              </a:rPr>
              <a:t>Sign up for a </a:t>
            </a:r>
            <a:r>
              <a:rPr kumimoji="0" lang="en-CA" sz="1200" b="1" i="0" u="none" strike="noStrike" kern="1200" cap="none" spc="0" normalizeH="0" baseline="0" noProof="0" dirty="0" err="1">
                <a:ln>
                  <a:noFill/>
                </a:ln>
                <a:solidFill>
                  <a:srgbClr val="4472C4"/>
                </a:solidFill>
                <a:effectLst/>
                <a:uLnTx/>
                <a:uFillTx/>
                <a:latin typeface="Calibri" panose="020F0502020204030204"/>
                <a:ea typeface="+mn-ea"/>
                <a:cs typeface="+mn-cs"/>
              </a:rPr>
              <a:t>Riipen</a:t>
            </a:r>
            <a:r>
              <a:rPr kumimoji="0" lang="en-CA" sz="1200" b="1" i="0" u="none" strike="noStrike" kern="1200" cap="none" spc="0" normalizeH="0" baseline="0" noProof="0" dirty="0">
                <a:ln>
                  <a:noFill/>
                </a:ln>
                <a:solidFill>
                  <a:srgbClr val="4472C4"/>
                </a:solidFill>
                <a:effectLst/>
                <a:uLnTx/>
                <a:uFillTx/>
                <a:latin typeface="Calibri" panose="020F0502020204030204"/>
                <a:ea typeface="+mn-ea"/>
                <a:cs typeface="+mn-cs"/>
              </a:rPr>
              <a:t> license aligned to your needs at a 50% discount for either of three license types for a period of 12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4472C4"/>
                </a:solidFill>
                <a:effectLst/>
                <a:uLnTx/>
                <a:uFillTx/>
                <a:latin typeface="Calibri" panose="020F0502020204030204"/>
                <a:ea typeface="+mn-ea"/>
                <a:cs typeface="+mn-cs"/>
              </a:rPr>
              <a:t>The discounted values are:</a:t>
            </a:r>
            <a:br>
              <a:rPr kumimoji="0" lang="en-CA" sz="1200" b="1" i="0" u="none" strike="noStrike" kern="1200" cap="none" spc="0" normalizeH="0" baseline="0" noProof="0" dirty="0">
                <a:ln>
                  <a:noFill/>
                </a:ln>
                <a:solidFill>
                  <a:srgbClr val="4472C4"/>
                </a:solidFill>
                <a:effectLst/>
                <a:uLnTx/>
                <a:uFillTx/>
                <a:latin typeface="Calibri" panose="020F0502020204030204"/>
                <a:ea typeface="+mn-ea"/>
                <a:cs typeface="+mn-cs"/>
              </a:rPr>
            </a:b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Single school access ($500)</a:t>
            </a:r>
            <a:b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b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Multi-school regional BC license ($1,000)</a:t>
            </a:r>
            <a:b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b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Canada-wide license ($1500)</a:t>
            </a:r>
            <a:endPar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This offer is available until December 31, 2018.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https://riipen.io/landing</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descr="riipen.com">
            <a:hlinkClick r:id="rId7" tgtFrame="_blank"/>
            <a:extLst>
              <a:ext uri="{FF2B5EF4-FFF2-40B4-BE49-F238E27FC236}">
                <a16:creationId xmlns:a16="http://schemas.microsoft.com/office/drawing/2014/main" id="{F9DF888C-9D2B-4D35-AD42-9AE3A7B320C4}"/>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748111" y="1433200"/>
            <a:ext cx="2436237" cy="974495"/>
          </a:xfrm>
          <a:prstGeom prst="rect">
            <a:avLst/>
          </a:prstGeom>
          <a:noFill/>
          <a:ln>
            <a:noFill/>
          </a:ln>
        </p:spPr>
      </p:pic>
      <p:sp>
        <p:nvSpPr>
          <p:cNvPr id="4" name="TextBox 3">
            <a:extLst>
              <a:ext uri="{FF2B5EF4-FFF2-40B4-BE49-F238E27FC236}">
                <a16:creationId xmlns:a16="http://schemas.microsoft.com/office/drawing/2014/main" id="{A343950B-C5F4-4412-8D79-FB23B08CB7E9}"/>
              </a:ext>
            </a:extLst>
          </p:cNvPr>
          <p:cNvSpPr txBox="1"/>
          <p:nvPr/>
        </p:nvSpPr>
        <p:spPr>
          <a:xfrm>
            <a:off x="3007652" y="1723684"/>
            <a:ext cx="194962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1" u="none" strike="noStrike" kern="1200" cap="none" spc="0" normalizeH="0" baseline="0" noProof="0" dirty="0">
                <a:ln>
                  <a:noFill/>
                </a:ln>
                <a:solidFill>
                  <a:prstClr val="black"/>
                </a:solidFill>
                <a:effectLst/>
                <a:uLnTx/>
                <a:uFillTx/>
                <a:latin typeface="Calibri" panose="020F0502020204030204"/>
                <a:ea typeface="+mn-ea"/>
                <a:cs typeface="+mn-cs"/>
              </a:rPr>
              <a:t>Looking for innovative ways to engage and hire top emerging talent across BC?  Then you’ll want to sign up for </a:t>
            </a:r>
            <a:r>
              <a:rPr kumimoji="0" lang="en-CA" sz="1100" b="0" i="1" u="none" strike="noStrike" kern="1200" cap="none" spc="0" normalizeH="0" baseline="0" noProof="0" dirty="0" err="1">
                <a:ln>
                  <a:noFill/>
                </a:ln>
                <a:solidFill>
                  <a:prstClr val="black"/>
                </a:solidFill>
                <a:effectLst/>
                <a:uLnTx/>
                <a:uFillTx/>
                <a:latin typeface="Calibri" panose="020F0502020204030204"/>
                <a:ea typeface="+mn-ea"/>
                <a:cs typeface="+mn-cs"/>
              </a:rPr>
              <a:t>Riipen</a:t>
            </a:r>
            <a:r>
              <a:rPr kumimoji="0" lang="en-CA" sz="11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97469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lan OT Book" charset="0"/>
                <a:ea typeface="Clan OT Book" charset="0"/>
                <a:cs typeface="Clan OT Book" charset="0"/>
              </a:rPr>
              <a:t>Member Benefits – Limited Time Offers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BC CHAMBER OF COMMERCE    </a:t>
            </a:r>
            <a:fld id="{40311639-4E40-874B-8D7C-8F1A800E2EA6}" type="slidenum">
              <a:rPr kumimoji="0" lang="en-US" sz="9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5" name="Rectangle 14">
            <a:extLst>
              <a:ext uri="{FF2B5EF4-FFF2-40B4-BE49-F238E27FC236}">
                <a16:creationId xmlns:a16="http://schemas.microsoft.com/office/drawing/2014/main" id="{3A6EF96D-F0CF-4086-9F0E-3BB785F8B53E}"/>
              </a:ext>
            </a:extLst>
          </p:cNvPr>
          <p:cNvSpPr/>
          <p:nvPr/>
        </p:nvSpPr>
        <p:spPr>
          <a:xfrm>
            <a:off x="1129390" y="3010391"/>
            <a:ext cx="2670597" cy="2971800"/>
          </a:xfrm>
          <a:prstGeom prst="rect">
            <a:avLst/>
          </a:prstGeom>
          <a:noFill/>
          <a:ln/>
          <a:effectLst>
            <a:glow rad="63500">
              <a:schemeClr val="accent5">
                <a:satMod val="175000"/>
                <a:alpha val="40000"/>
              </a:schemeClr>
            </a:glow>
            <a:softEdge rad="12700"/>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B2B4DD4-95D1-4198-A000-6365AEC16628}"/>
              </a:ext>
            </a:extLst>
          </p:cNvPr>
          <p:cNvSpPr txBox="1"/>
          <p:nvPr/>
        </p:nvSpPr>
        <p:spPr>
          <a:xfrm>
            <a:off x="1053279" y="2864589"/>
            <a:ext cx="25786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white"/>
                </a:solidFill>
                <a:effectLst/>
                <a:uLnTx/>
                <a:uFillTx/>
                <a:latin typeface="Calibri" panose="020F0502020204030204"/>
                <a:ea typeface="+mn-ea"/>
                <a:cs typeface="+mn-cs"/>
              </a:rPr>
              <a:t>Hotel &amp; Car Rental Discounts</a:t>
            </a:r>
          </a:p>
        </p:txBody>
      </p:sp>
      <p:sp>
        <p:nvSpPr>
          <p:cNvPr id="16" name="Rectangle 15">
            <a:extLst>
              <a:ext uri="{FF2B5EF4-FFF2-40B4-BE49-F238E27FC236}">
                <a16:creationId xmlns:a16="http://schemas.microsoft.com/office/drawing/2014/main" id="{1D094BA0-18CB-401D-840B-814595304EE5}"/>
              </a:ext>
            </a:extLst>
          </p:cNvPr>
          <p:cNvSpPr/>
          <p:nvPr/>
        </p:nvSpPr>
        <p:spPr>
          <a:xfrm>
            <a:off x="395673" y="4030543"/>
            <a:ext cx="3574337" cy="2369880"/>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panose="020F0502020204030204"/>
                <a:ea typeface="+mn-ea"/>
                <a:cs typeface="+mn-cs"/>
              </a:rPr>
              <a:t>Your Chamber </a:t>
            </a:r>
            <a:r>
              <a:rPr kumimoji="0" lang="en-CA" sz="1200" b="1" i="0" u="none" strike="noStrike" kern="1200" cap="none" spc="0" normalizeH="0" baseline="0" noProof="0" dirty="0" err="1">
                <a:ln>
                  <a:noFill/>
                </a:ln>
                <a:solidFill>
                  <a:prstClr val="black"/>
                </a:solidFill>
                <a:effectLst/>
                <a:uLnTx/>
                <a:uFillTx/>
                <a:latin typeface="Calibri" panose="020F0502020204030204"/>
                <a:ea typeface="+mn-ea"/>
                <a:cs typeface="+mn-cs"/>
              </a:rPr>
              <a:t>eNewsletter</a:t>
            </a:r>
            <a:r>
              <a:rPr kumimoji="0" lang="en-CA" sz="1200" b="1" i="0" u="none" strike="noStrike" kern="1200" cap="none" spc="0" normalizeH="0" baseline="0" noProof="0" dirty="0">
                <a:ln>
                  <a:noFill/>
                </a:ln>
                <a:solidFill>
                  <a:prstClr val="black"/>
                </a:solidFill>
                <a:effectLst/>
                <a:uLnTx/>
                <a:uFillTx/>
                <a:latin typeface="Calibri" panose="020F0502020204030204"/>
                <a:ea typeface="+mn-ea"/>
                <a:cs typeface="+mn-cs"/>
              </a:rPr>
              <a:t> written by published professional business writers.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panose="020F0502020204030204"/>
                <a:ea typeface="+mn-ea"/>
                <a:cs typeface="+mn-cs"/>
              </a:rPr>
              <a:t>Business Essentials </a:t>
            </a:r>
            <a:r>
              <a:rPr kumimoji="0" lang="en-CA" sz="1200" b="1" i="0" u="none" strike="noStrike" kern="1200" cap="none" spc="0" normalizeH="0" baseline="0" noProof="0" dirty="0" err="1">
                <a:ln>
                  <a:noFill/>
                </a:ln>
                <a:solidFill>
                  <a:prstClr val="black"/>
                </a:solidFill>
                <a:effectLst/>
                <a:uLnTx/>
                <a:uFillTx/>
                <a:latin typeface="Calibri" panose="020F0502020204030204"/>
                <a:ea typeface="+mn-ea"/>
                <a:cs typeface="+mn-cs"/>
              </a:rPr>
              <a:t>eNewsletter</a:t>
            </a:r>
            <a:endParaRPr kumimoji="0" lang="en-CA"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We Write It • You Take the Credit • It’s That Simple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panose="020F0502020204030204"/>
                <a:ea typeface="+mn-ea"/>
                <a:cs typeface="+mn-cs"/>
              </a:rPr>
              <a:t>CONTACT: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rPr>
              <a:t>Paul Abra at </a:t>
            </a:r>
            <a:r>
              <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rPr>
              <a:t>250-216-2599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rPr>
              <a:t>or visiting: </a:t>
            </a:r>
            <a:r>
              <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rPr>
              <a:t>yourbbc.com/</a:t>
            </a:r>
            <a:r>
              <a:rPr kumimoji="0" lang="en-CA" sz="1400" b="1" i="0" u="none" strike="noStrike" kern="1200" cap="none" spc="0" normalizeH="0" baseline="0" noProof="0" dirty="0" err="1">
                <a:ln>
                  <a:noFill/>
                </a:ln>
                <a:solidFill>
                  <a:prstClr val="black"/>
                </a:solidFill>
                <a:effectLst/>
                <a:uLnTx/>
                <a:uFillTx/>
                <a:latin typeface="Calibri" panose="020F0502020204030204"/>
                <a:ea typeface="+mn-ea"/>
                <a:cs typeface="+mn-cs"/>
              </a:rPr>
              <a:t>agm</a:t>
            </a:r>
            <a:endPar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rPr>
              <a:t>Enter promo code at checkout: </a:t>
            </a:r>
            <a:r>
              <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rPr>
              <a:t>2018AGM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C70DBC3-6713-4F68-A1AE-596AE4423F20}"/>
              </a:ext>
            </a:extLst>
          </p:cNvPr>
          <p:cNvPicPr>
            <a:picLocks noChangeAspect="1"/>
          </p:cNvPicPr>
          <p:nvPr/>
        </p:nvPicPr>
        <p:blipFill>
          <a:blip r:embed="rId4"/>
          <a:stretch>
            <a:fillRect/>
          </a:stretch>
        </p:blipFill>
        <p:spPr>
          <a:xfrm>
            <a:off x="5920057" y="1619831"/>
            <a:ext cx="3135412" cy="1027670"/>
          </a:xfrm>
          <a:prstGeom prst="rect">
            <a:avLst/>
          </a:prstGeom>
        </p:spPr>
      </p:pic>
      <p:sp>
        <p:nvSpPr>
          <p:cNvPr id="5" name="TextBox 4">
            <a:extLst>
              <a:ext uri="{FF2B5EF4-FFF2-40B4-BE49-F238E27FC236}">
                <a16:creationId xmlns:a16="http://schemas.microsoft.com/office/drawing/2014/main" id="{5BD74A08-ADFA-4E51-9B75-6C3DA65B00DB}"/>
              </a:ext>
            </a:extLst>
          </p:cNvPr>
          <p:cNvSpPr txBox="1"/>
          <p:nvPr/>
        </p:nvSpPr>
        <p:spPr>
          <a:xfrm>
            <a:off x="5456646" y="2548726"/>
            <a:ext cx="425240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7030A0"/>
                </a:solidFill>
                <a:effectLst/>
                <a:uLnTx/>
                <a:uFillTx/>
                <a:latin typeface="Calibri" panose="020F0502020204030204"/>
                <a:ea typeface="+mn-ea"/>
                <a:cs typeface="+mn-cs"/>
              </a:rPr>
              <a:t>Three Month Free Trial ($180 value)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CA" sz="1800" b="0" i="0" u="none" strike="noStrike" kern="1200" cap="none" spc="0" normalizeH="0" baseline="0" noProof="0" dirty="0">
                <a:ln>
                  <a:noFill/>
                </a:ln>
                <a:solidFill>
                  <a:srgbClr val="7030A0"/>
                </a:solidFill>
                <a:effectLst/>
                <a:uLnTx/>
                <a:uFillTx/>
                <a:latin typeface="Calibri" panose="020F0502020204030204"/>
                <a:ea typeface="+mn-ea"/>
                <a:cs typeface="+mn-cs"/>
              </a:rPr>
              <a:t>available until July 16</a:t>
            </a:r>
            <a:r>
              <a:rPr kumimoji="0" lang="en-CA" sz="1800" b="0" i="0" u="none" strike="noStrike" kern="1200" cap="none" spc="0" normalizeH="0" baseline="30000" noProof="0" dirty="0">
                <a:ln>
                  <a:noFill/>
                </a:ln>
                <a:solidFill>
                  <a:srgbClr val="7030A0"/>
                </a:solidFill>
                <a:effectLst/>
                <a:uLnTx/>
                <a:uFillTx/>
                <a:latin typeface="Calibri" panose="020F0502020204030204"/>
                <a:ea typeface="+mn-ea"/>
                <a:cs typeface="+mn-cs"/>
              </a:rPr>
              <a:t>th</a:t>
            </a:r>
            <a:r>
              <a:rPr kumimoji="0" lang="en-CA" sz="1800" b="0" i="0" u="none" strike="noStrike" kern="1200" cap="none" spc="0" normalizeH="0" baseline="0" noProof="0" dirty="0">
                <a:ln>
                  <a:noFill/>
                </a:ln>
                <a:solidFill>
                  <a:srgbClr val="7030A0"/>
                </a:solidFill>
                <a:effectLst/>
                <a:uLnTx/>
                <a:uFillTx/>
                <a:latin typeface="Calibri" panose="020F0502020204030204"/>
                <a:ea typeface="+mn-ea"/>
                <a:cs typeface="+mn-cs"/>
              </a:rPr>
              <a:t>, 2018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7" name="Diagram 16">
            <a:extLst>
              <a:ext uri="{FF2B5EF4-FFF2-40B4-BE49-F238E27FC236}">
                <a16:creationId xmlns:a16="http://schemas.microsoft.com/office/drawing/2014/main" id="{076C1152-9D68-420D-B1F5-F667F62AFAFE}"/>
              </a:ext>
            </a:extLst>
          </p:cNvPr>
          <p:cNvGraphicFramePr/>
          <p:nvPr>
            <p:extLst>
              <p:ext uri="{D42A27DB-BD31-4B8C-83A1-F6EECF244321}">
                <p14:modId xmlns:p14="http://schemas.microsoft.com/office/powerpoint/2010/main" val="953887733"/>
              </p:ext>
            </p:extLst>
          </p:nvPr>
        </p:nvGraphicFramePr>
        <p:xfrm>
          <a:off x="5175680" y="3643119"/>
          <a:ext cx="5133931" cy="27111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Title 4">
            <a:extLst>
              <a:ext uri="{FF2B5EF4-FFF2-40B4-BE49-F238E27FC236}">
                <a16:creationId xmlns:a16="http://schemas.microsoft.com/office/drawing/2014/main" id="{E04BFD72-2E8F-4100-BAAF-FFAAEB408F34}"/>
              </a:ext>
            </a:extLst>
          </p:cNvPr>
          <p:cNvSpPr txBox="1">
            <a:spLocks/>
          </p:cNvSpPr>
          <p:nvPr/>
        </p:nvSpPr>
        <p:spPr>
          <a:xfrm>
            <a:off x="3973262" y="831568"/>
            <a:ext cx="3932237" cy="59093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3200" b="1" i="1" u="none" strike="noStrike" kern="1200" cap="none" spc="0" normalizeH="0" baseline="0" noProof="0" dirty="0">
              <a:ln>
                <a:noFill/>
              </a:ln>
              <a:solidFill>
                <a:srgbClr val="A1238E"/>
              </a:solidFill>
              <a:effectLst/>
              <a:uLnTx/>
              <a:uFillTx/>
              <a:latin typeface="Calibri" panose="020F0502020204030204"/>
              <a:ea typeface="+mj-ea"/>
              <a:cs typeface="+mj-cs"/>
            </a:endParaRPr>
          </a:p>
        </p:txBody>
      </p:sp>
      <p:sp>
        <p:nvSpPr>
          <p:cNvPr id="22" name="Title 4">
            <a:extLst>
              <a:ext uri="{FF2B5EF4-FFF2-40B4-BE49-F238E27FC236}">
                <a16:creationId xmlns:a16="http://schemas.microsoft.com/office/drawing/2014/main" id="{01D4DEFD-5B9E-44BD-B602-85679D611B69}"/>
              </a:ext>
            </a:extLst>
          </p:cNvPr>
          <p:cNvSpPr>
            <a:spLocks noGrp="1"/>
          </p:cNvSpPr>
          <p:nvPr>
            <p:ph type="title"/>
          </p:nvPr>
        </p:nvSpPr>
        <p:spPr>
          <a:xfrm>
            <a:off x="487680" y="859918"/>
            <a:ext cx="8268666" cy="590932"/>
          </a:xfrm>
        </p:spPr>
        <p:txBody>
          <a:bodyPr>
            <a:normAutofit/>
          </a:bodyPr>
          <a:lstStyle/>
          <a:p>
            <a:r>
              <a:rPr lang="en-CA" b="1" i="1" dirty="0" err="1">
                <a:solidFill>
                  <a:srgbClr val="A1238E"/>
                </a:solidFill>
                <a:latin typeface="+mn-lt"/>
              </a:rPr>
              <a:t>eNewsletters</a:t>
            </a:r>
            <a:endParaRPr lang="en-CA" b="1" i="1" dirty="0">
              <a:solidFill>
                <a:srgbClr val="A1238E"/>
              </a:solidFill>
              <a:latin typeface="+mn-lt"/>
            </a:endParaRPr>
          </a:p>
        </p:txBody>
      </p:sp>
      <p:pic>
        <p:nvPicPr>
          <p:cNvPr id="23" name="Picture 22">
            <a:extLst>
              <a:ext uri="{FF2B5EF4-FFF2-40B4-BE49-F238E27FC236}">
                <a16:creationId xmlns:a16="http://schemas.microsoft.com/office/drawing/2014/main" id="{90899679-45DB-42B2-AE34-A5343B651DEC}"/>
              </a:ext>
            </a:extLst>
          </p:cNvPr>
          <p:cNvPicPr>
            <a:picLocks noChangeAspect="1"/>
          </p:cNvPicPr>
          <p:nvPr/>
        </p:nvPicPr>
        <p:blipFill>
          <a:blip r:embed="rId10"/>
          <a:stretch>
            <a:fillRect/>
          </a:stretch>
        </p:blipFill>
        <p:spPr>
          <a:xfrm>
            <a:off x="565697" y="1526423"/>
            <a:ext cx="3234290" cy="2351147"/>
          </a:xfrm>
          <a:prstGeom prst="rect">
            <a:avLst/>
          </a:prstGeom>
        </p:spPr>
      </p:pic>
    </p:spTree>
    <p:extLst>
      <p:ext uri="{BB962C8B-B14F-4D97-AF65-F5344CB8AC3E}">
        <p14:creationId xmlns:p14="http://schemas.microsoft.com/office/powerpoint/2010/main" val="1639309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5764" y="455822"/>
            <a:ext cx="3415004" cy="1037035"/>
          </a:xfrm>
          <a:prstGeom prst="rect">
            <a:avLst/>
          </a:prstGeom>
        </p:spPr>
      </p:pic>
      <p:sp>
        <p:nvSpPr>
          <p:cNvPr id="10" name="TextBox 9">
            <a:extLst>
              <a:ext uri="{FF2B5EF4-FFF2-40B4-BE49-F238E27FC236}">
                <a16:creationId xmlns:a16="http://schemas.microsoft.com/office/drawing/2014/main" id="{29D7ED13-47D2-43AD-B457-ED428B537BF3}"/>
              </a:ext>
            </a:extLst>
          </p:cNvPr>
          <p:cNvSpPr txBox="1"/>
          <p:nvPr/>
        </p:nvSpPr>
        <p:spPr>
          <a:xfrm>
            <a:off x="2667000" y="1859339"/>
            <a:ext cx="7453544" cy="3416320"/>
          </a:xfrm>
          <a:prstGeom prst="rect">
            <a:avLst/>
          </a:prstGeom>
          <a:noFill/>
        </p:spPr>
        <p:txBody>
          <a:bodyPr wrap="square" rtlCol="0">
            <a:spAutoFit/>
          </a:bodyPr>
          <a:lstStyle/>
          <a:p>
            <a:r>
              <a:rPr lang="en-CA" i="1" dirty="0">
                <a:solidFill>
                  <a:srgbClr val="002060"/>
                </a:solidFill>
              </a:rPr>
              <a:t>Thank you for viewing our presentation, we hope you have found the information featured beneficial.</a:t>
            </a:r>
          </a:p>
          <a:p>
            <a:endParaRPr lang="en-CA" i="1" dirty="0">
              <a:solidFill>
                <a:srgbClr val="002060"/>
              </a:solidFill>
            </a:endParaRPr>
          </a:p>
          <a:p>
            <a:r>
              <a:rPr lang="en-CA" i="1" dirty="0">
                <a:solidFill>
                  <a:srgbClr val="002060"/>
                </a:solidFill>
              </a:rPr>
              <a:t>Program brochures and application forms are available upon request through your Chamber of Commerce liaison.</a:t>
            </a:r>
          </a:p>
          <a:p>
            <a:endParaRPr lang="en-CA" i="1" dirty="0">
              <a:solidFill>
                <a:srgbClr val="002060"/>
              </a:solidFill>
            </a:endParaRPr>
          </a:p>
          <a:p>
            <a:r>
              <a:rPr lang="en-CA" i="1" dirty="0">
                <a:solidFill>
                  <a:srgbClr val="002060"/>
                </a:solidFill>
              </a:rPr>
              <a:t>Please contact:</a:t>
            </a:r>
          </a:p>
          <a:p>
            <a:endParaRPr lang="en-CA" i="1" dirty="0">
              <a:solidFill>
                <a:srgbClr val="002060"/>
              </a:solidFill>
            </a:endParaRPr>
          </a:p>
          <a:p>
            <a:endParaRPr lang="en-CA" i="1" dirty="0">
              <a:solidFill>
                <a:srgbClr val="002060"/>
              </a:solidFill>
            </a:endParaRPr>
          </a:p>
          <a:p>
            <a:pPr algn="ctr"/>
            <a:r>
              <a:rPr lang="en-CA" b="1" i="1" dirty="0">
                <a:solidFill>
                  <a:srgbClr val="002060"/>
                </a:solidFill>
              </a:rPr>
              <a:t>Joan Isac</a:t>
            </a:r>
          </a:p>
          <a:p>
            <a:pPr algn="ctr"/>
            <a:r>
              <a:rPr lang="en-US" i="1" dirty="0">
                <a:solidFill>
                  <a:srgbClr val="002060"/>
                </a:solidFill>
              </a:rPr>
              <a:t>Director, Member Relations</a:t>
            </a:r>
          </a:p>
          <a:p>
            <a:pPr algn="ctr"/>
            <a:r>
              <a:rPr lang="en-US" dirty="0">
                <a:solidFill>
                  <a:srgbClr val="002060"/>
                </a:solidFill>
              </a:rPr>
              <a:t>604.638.8111 | jisac@bcchamber.org  </a:t>
            </a:r>
            <a:endParaRPr lang="en-US" i="1" dirty="0">
              <a:solidFill>
                <a:srgbClr val="002060"/>
              </a:solidFill>
            </a:endParaRPr>
          </a:p>
        </p:txBody>
      </p:sp>
    </p:spTree>
    <p:extLst>
      <p:ext uri="{BB962C8B-B14F-4D97-AF65-F5344CB8AC3E}">
        <p14:creationId xmlns:p14="http://schemas.microsoft.com/office/powerpoint/2010/main" val="2883959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r>
              <a:rPr lang="en-US" sz="2000" dirty="0">
                <a:solidFill>
                  <a:schemeClr val="bg1"/>
                </a:solidFill>
                <a:latin typeface="Clan OT Book" charset="0"/>
                <a:ea typeface="Clan OT Book" charset="0"/>
                <a:cs typeface="Clan OT Book" charset="0"/>
              </a:rPr>
              <a:t>Member Benefits</a:t>
            </a:r>
          </a:p>
          <a:p>
            <a:endParaRPr lang="en-US" sz="1050" dirty="0">
              <a:solidFill>
                <a:schemeClr val="bg1"/>
              </a:solidFill>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r>
              <a:rPr lang="en-US" sz="900" b="1" dirty="0">
                <a:solidFill>
                  <a:schemeClr val="bg1"/>
                </a:solidFill>
              </a:rPr>
              <a:t>BC CHAMBER OF COMMERCE    </a:t>
            </a:r>
            <a:fld id="{40311639-4E40-874B-8D7C-8F1A800E2EA6}" type="slidenum">
              <a:rPr lang="en-US" sz="900" smtClean="0">
                <a:solidFill>
                  <a:schemeClr val="bg1"/>
                </a:solidFill>
                <a:latin typeface="+mj-lt"/>
              </a:rPr>
              <a:t>3</a:t>
            </a:fld>
            <a:endParaRPr lang="en-US" sz="900" dirty="0">
              <a:solidFill>
                <a:schemeClr val="bg1"/>
              </a:solidFill>
              <a:latin typeface="+mj-lt"/>
            </a:endParaRPr>
          </a:p>
        </p:txBody>
      </p:sp>
      <p:sp>
        <p:nvSpPr>
          <p:cNvPr id="5" name="TextBox 4">
            <a:extLst>
              <a:ext uri="{FF2B5EF4-FFF2-40B4-BE49-F238E27FC236}">
                <a16:creationId xmlns:a16="http://schemas.microsoft.com/office/drawing/2014/main" id="{F3889396-F153-4E7D-98E1-1079A72AFD97}"/>
              </a:ext>
            </a:extLst>
          </p:cNvPr>
          <p:cNvSpPr txBox="1"/>
          <p:nvPr/>
        </p:nvSpPr>
        <p:spPr>
          <a:xfrm>
            <a:off x="2293231" y="767463"/>
            <a:ext cx="6541637" cy="954107"/>
          </a:xfrm>
          <a:prstGeom prst="rect">
            <a:avLst/>
          </a:prstGeom>
          <a:noFill/>
        </p:spPr>
        <p:txBody>
          <a:bodyPr wrap="square" rtlCol="0">
            <a:spAutoFit/>
          </a:bodyPr>
          <a:lstStyle/>
          <a:p>
            <a:r>
              <a:rPr lang="en-CA" sz="2800" b="1" i="1" dirty="0">
                <a:solidFill>
                  <a:srgbClr val="A1238E"/>
                </a:solidFill>
              </a:rPr>
              <a:t>Your Membership can save you money, with access to exclusive member rates on:</a:t>
            </a:r>
          </a:p>
        </p:txBody>
      </p:sp>
      <p:graphicFrame>
        <p:nvGraphicFramePr>
          <p:cNvPr id="2" name="Diagram 1">
            <a:extLst>
              <a:ext uri="{FF2B5EF4-FFF2-40B4-BE49-F238E27FC236}">
                <a16:creationId xmlns:a16="http://schemas.microsoft.com/office/drawing/2014/main" id="{9C971530-6F50-460C-930A-FA97CAFA5262}"/>
              </a:ext>
            </a:extLst>
          </p:cNvPr>
          <p:cNvGraphicFramePr/>
          <p:nvPr>
            <p:extLst>
              <p:ext uri="{D42A27DB-BD31-4B8C-83A1-F6EECF244321}">
                <p14:modId xmlns:p14="http://schemas.microsoft.com/office/powerpoint/2010/main" val="869930317"/>
              </p:ext>
            </p:extLst>
          </p:nvPr>
        </p:nvGraphicFramePr>
        <p:xfrm>
          <a:off x="134908" y="2015573"/>
          <a:ext cx="5429141" cy="45186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id="{23E58EA0-8A3E-44A2-93D4-CA2CE2AD3C15}"/>
              </a:ext>
            </a:extLst>
          </p:cNvPr>
          <p:cNvGraphicFramePr/>
          <p:nvPr>
            <p:extLst>
              <p:ext uri="{D42A27DB-BD31-4B8C-83A1-F6EECF244321}">
                <p14:modId xmlns:p14="http://schemas.microsoft.com/office/powerpoint/2010/main" val="4220899399"/>
              </p:ext>
            </p:extLst>
          </p:nvPr>
        </p:nvGraphicFramePr>
        <p:xfrm>
          <a:off x="5119259" y="1957753"/>
          <a:ext cx="5583937" cy="463426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506324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lan OT Book" charset="0"/>
                <a:ea typeface="Clan OT Book" charset="0"/>
                <a:cs typeface="Clan OT Book" charset="0"/>
              </a:rPr>
              <a:t>Member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BC CHAMBER OF COMMERCE    </a:t>
            </a:r>
            <a:fld id="{40311639-4E40-874B-8D7C-8F1A800E2EA6}" type="slidenum">
              <a:rPr kumimoji="0" lang="en-US" sz="9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8" name="Picture 6" descr="http://www.peninsulachamber.ca/wp-content/uploads/2009/10/payworks.jpg">
            <a:extLst>
              <a:ext uri="{FF2B5EF4-FFF2-40B4-BE49-F238E27FC236}">
                <a16:creationId xmlns:a16="http://schemas.microsoft.com/office/drawing/2014/main" id="{9CBA8194-C5A5-4CEA-B8C8-9E286F746848}"/>
              </a:ext>
            </a:extLst>
          </p:cNvPr>
          <p:cNvPicPr>
            <a:picLocks noChangeAspect="1" noChangeArrowheads="1"/>
          </p:cNvPicPr>
          <p:nvPr/>
        </p:nvPicPr>
        <p:blipFill>
          <a:blip r:embed="rId4" cstate="print"/>
          <a:srcRect/>
          <a:stretch>
            <a:fillRect/>
          </a:stretch>
        </p:blipFill>
        <p:spPr bwMode="auto">
          <a:xfrm>
            <a:off x="8215522" y="2749385"/>
            <a:ext cx="1883163" cy="595550"/>
          </a:xfrm>
          <a:prstGeom prst="rect">
            <a:avLst/>
          </a:prstGeom>
          <a:noFill/>
        </p:spPr>
      </p:pic>
      <p:pic>
        <p:nvPicPr>
          <p:cNvPr id="10" name="Picture 9">
            <a:extLst>
              <a:ext uri="{FF2B5EF4-FFF2-40B4-BE49-F238E27FC236}">
                <a16:creationId xmlns:a16="http://schemas.microsoft.com/office/drawing/2014/main" id="{2365F78D-7A53-41A8-AB0C-2EB1B92A93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7671" y="4202188"/>
            <a:ext cx="964950" cy="301630"/>
          </a:xfrm>
          <a:prstGeom prst="rect">
            <a:avLst/>
          </a:prstGeom>
        </p:spPr>
      </p:pic>
      <p:pic>
        <p:nvPicPr>
          <p:cNvPr id="11" name="Picture 10">
            <a:extLst>
              <a:ext uri="{FF2B5EF4-FFF2-40B4-BE49-F238E27FC236}">
                <a16:creationId xmlns:a16="http://schemas.microsoft.com/office/drawing/2014/main" id="{313DD27C-C3AA-408E-827A-D94553FBA2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3580" y="3565168"/>
            <a:ext cx="3051317" cy="871804"/>
          </a:xfrm>
          <a:prstGeom prst="rect">
            <a:avLst/>
          </a:prstGeom>
        </p:spPr>
      </p:pic>
      <p:pic>
        <p:nvPicPr>
          <p:cNvPr id="14" name="Picture 2" descr="FirstData Payment Gateway For Free">
            <a:extLst>
              <a:ext uri="{FF2B5EF4-FFF2-40B4-BE49-F238E27FC236}">
                <a16:creationId xmlns:a16="http://schemas.microsoft.com/office/drawing/2014/main" id="{648E8E10-0F9C-47F6-BCD2-FC27EBE47944}"/>
              </a:ext>
            </a:extLst>
          </p:cNvPr>
          <p:cNvPicPr>
            <a:picLocks noChangeAspect="1" noChangeArrowheads="1"/>
          </p:cNvPicPr>
          <p:nvPr/>
        </p:nvPicPr>
        <p:blipFill>
          <a:blip r:embed="rId7"/>
          <a:srcRect/>
          <a:stretch>
            <a:fillRect/>
          </a:stretch>
        </p:blipFill>
        <p:spPr bwMode="auto">
          <a:xfrm>
            <a:off x="6070458" y="3795885"/>
            <a:ext cx="1797245" cy="518685"/>
          </a:xfrm>
          <a:prstGeom prst="rect">
            <a:avLst/>
          </a:prstGeom>
          <a:noFill/>
        </p:spPr>
      </p:pic>
      <p:pic>
        <p:nvPicPr>
          <p:cNvPr id="16" name="Picture 15">
            <a:extLst>
              <a:ext uri="{FF2B5EF4-FFF2-40B4-BE49-F238E27FC236}">
                <a16:creationId xmlns:a16="http://schemas.microsoft.com/office/drawing/2014/main" id="{22671535-B649-4DDD-98B1-C45659CAB3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5955" y="4667031"/>
            <a:ext cx="1377851" cy="466389"/>
          </a:xfrm>
          <a:prstGeom prst="rect">
            <a:avLst/>
          </a:prstGeom>
        </p:spPr>
      </p:pic>
      <p:pic>
        <p:nvPicPr>
          <p:cNvPr id="17" name="Picture 16">
            <a:extLst>
              <a:ext uri="{FF2B5EF4-FFF2-40B4-BE49-F238E27FC236}">
                <a16:creationId xmlns:a16="http://schemas.microsoft.com/office/drawing/2014/main" id="{72E62E54-BFF8-41C0-B7E5-E942E4ED6B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710" y="1787128"/>
            <a:ext cx="2818073" cy="549449"/>
          </a:xfrm>
          <a:prstGeom prst="rect">
            <a:avLst/>
          </a:prstGeom>
        </p:spPr>
      </p:pic>
      <p:sp>
        <p:nvSpPr>
          <p:cNvPr id="18" name="Title 4">
            <a:extLst>
              <a:ext uri="{FF2B5EF4-FFF2-40B4-BE49-F238E27FC236}">
                <a16:creationId xmlns:a16="http://schemas.microsoft.com/office/drawing/2014/main" id="{A88F075D-D5CE-4D39-9304-CFAE3FD1789A}"/>
              </a:ext>
            </a:extLst>
          </p:cNvPr>
          <p:cNvSpPr txBox="1">
            <a:spLocks/>
          </p:cNvSpPr>
          <p:nvPr/>
        </p:nvSpPr>
        <p:spPr>
          <a:xfrm>
            <a:off x="534444" y="534041"/>
            <a:ext cx="5675533" cy="745581"/>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200" b="1" i="1" u="none" strike="noStrike" kern="1200" cap="none" spc="0" normalizeH="0" baseline="0" noProof="0" dirty="0">
                <a:ln>
                  <a:noFill/>
                </a:ln>
                <a:solidFill>
                  <a:srgbClr val="A1238E"/>
                </a:solidFill>
                <a:effectLst/>
                <a:uLnTx/>
                <a:uFillTx/>
                <a:latin typeface="Calibri" panose="020F0502020204030204"/>
                <a:ea typeface="+mj-ea"/>
                <a:cs typeface="+mj-cs"/>
              </a:rPr>
              <a:t>Featured Member Benefit Programs</a:t>
            </a:r>
          </a:p>
        </p:txBody>
      </p:sp>
      <p:pic>
        <p:nvPicPr>
          <p:cNvPr id="20" name="Picture 19">
            <a:extLst>
              <a:ext uri="{FF2B5EF4-FFF2-40B4-BE49-F238E27FC236}">
                <a16:creationId xmlns:a16="http://schemas.microsoft.com/office/drawing/2014/main" id="{03109846-F49C-4C92-B912-14CD923FE9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4710" y="2690436"/>
            <a:ext cx="1671911" cy="507876"/>
          </a:xfrm>
          <a:prstGeom prst="rect">
            <a:avLst/>
          </a:prstGeom>
        </p:spPr>
      </p:pic>
      <p:pic>
        <p:nvPicPr>
          <p:cNvPr id="6" name="Picture 5">
            <a:extLst>
              <a:ext uri="{FF2B5EF4-FFF2-40B4-BE49-F238E27FC236}">
                <a16:creationId xmlns:a16="http://schemas.microsoft.com/office/drawing/2014/main" id="{51CCE76C-0830-45AA-A176-CBD6563C6100}"/>
              </a:ext>
            </a:extLst>
          </p:cNvPr>
          <p:cNvPicPr>
            <a:picLocks noChangeAspect="1"/>
          </p:cNvPicPr>
          <p:nvPr/>
        </p:nvPicPr>
        <p:blipFill>
          <a:blip r:embed="rId11"/>
          <a:stretch>
            <a:fillRect/>
          </a:stretch>
        </p:blipFill>
        <p:spPr>
          <a:xfrm>
            <a:off x="3557923" y="3010427"/>
            <a:ext cx="1733489" cy="248467"/>
          </a:xfrm>
          <a:prstGeom prst="rect">
            <a:avLst/>
          </a:prstGeom>
        </p:spPr>
      </p:pic>
      <p:pic>
        <p:nvPicPr>
          <p:cNvPr id="9" name="Picture 8">
            <a:extLst>
              <a:ext uri="{FF2B5EF4-FFF2-40B4-BE49-F238E27FC236}">
                <a16:creationId xmlns:a16="http://schemas.microsoft.com/office/drawing/2014/main" id="{BA85E34D-D277-4707-8282-D227801F2331}"/>
              </a:ext>
            </a:extLst>
          </p:cNvPr>
          <p:cNvPicPr>
            <a:picLocks noChangeAspect="1"/>
          </p:cNvPicPr>
          <p:nvPr/>
        </p:nvPicPr>
        <p:blipFill>
          <a:blip r:embed="rId12"/>
          <a:stretch>
            <a:fillRect/>
          </a:stretch>
        </p:blipFill>
        <p:spPr>
          <a:xfrm>
            <a:off x="5726656" y="2737081"/>
            <a:ext cx="2053622" cy="595550"/>
          </a:xfrm>
          <a:prstGeom prst="rect">
            <a:avLst/>
          </a:prstGeom>
        </p:spPr>
      </p:pic>
      <p:pic>
        <p:nvPicPr>
          <p:cNvPr id="21" name="Picture 20">
            <a:extLst>
              <a:ext uri="{FF2B5EF4-FFF2-40B4-BE49-F238E27FC236}">
                <a16:creationId xmlns:a16="http://schemas.microsoft.com/office/drawing/2014/main" id="{66C4C348-97FA-4C15-B986-DACFCA8FAD51}"/>
              </a:ext>
            </a:extLst>
          </p:cNvPr>
          <p:cNvPicPr>
            <a:picLocks noChangeAspect="1"/>
          </p:cNvPicPr>
          <p:nvPr/>
        </p:nvPicPr>
        <p:blipFill>
          <a:blip r:embed="rId13"/>
          <a:stretch>
            <a:fillRect/>
          </a:stretch>
        </p:blipFill>
        <p:spPr>
          <a:xfrm>
            <a:off x="4605069" y="1580418"/>
            <a:ext cx="926672" cy="737680"/>
          </a:xfrm>
          <a:prstGeom prst="rect">
            <a:avLst/>
          </a:prstGeom>
        </p:spPr>
      </p:pic>
      <p:pic>
        <p:nvPicPr>
          <p:cNvPr id="22" name="Picture 21">
            <a:extLst>
              <a:ext uri="{FF2B5EF4-FFF2-40B4-BE49-F238E27FC236}">
                <a16:creationId xmlns:a16="http://schemas.microsoft.com/office/drawing/2014/main" id="{472BD271-FB15-4CC6-82E4-AD7CF101A6E3}"/>
              </a:ext>
            </a:extLst>
          </p:cNvPr>
          <p:cNvPicPr>
            <a:picLocks noChangeAspect="1"/>
          </p:cNvPicPr>
          <p:nvPr/>
        </p:nvPicPr>
        <p:blipFill>
          <a:blip r:embed="rId14"/>
          <a:stretch>
            <a:fillRect/>
          </a:stretch>
        </p:blipFill>
        <p:spPr>
          <a:xfrm>
            <a:off x="6575540" y="1584983"/>
            <a:ext cx="993734" cy="701101"/>
          </a:xfrm>
          <a:prstGeom prst="rect">
            <a:avLst/>
          </a:prstGeom>
        </p:spPr>
      </p:pic>
      <p:pic>
        <p:nvPicPr>
          <p:cNvPr id="23" name="Picture 22">
            <a:extLst>
              <a:ext uri="{FF2B5EF4-FFF2-40B4-BE49-F238E27FC236}">
                <a16:creationId xmlns:a16="http://schemas.microsoft.com/office/drawing/2014/main" id="{F26D6F05-8A9A-4DEA-A209-E8463DE69957}"/>
              </a:ext>
            </a:extLst>
          </p:cNvPr>
          <p:cNvPicPr>
            <a:picLocks noChangeAspect="1"/>
          </p:cNvPicPr>
          <p:nvPr/>
        </p:nvPicPr>
        <p:blipFill>
          <a:blip r:embed="rId15"/>
          <a:stretch>
            <a:fillRect/>
          </a:stretch>
        </p:blipFill>
        <p:spPr>
          <a:xfrm>
            <a:off x="5634556" y="1431237"/>
            <a:ext cx="871804" cy="871804"/>
          </a:xfrm>
          <a:prstGeom prst="rect">
            <a:avLst/>
          </a:prstGeom>
        </p:spPr>
      </p:pic>
      <p:pic>
        <p:nvPicPr>
          <p:cNvPr id="24" name="Picture 23">
            <a:extLst>
              <a:ext uri="{FF2B5EF4-FFF2-40B4-BE49-F238E27FC236}">
                <a16:creationId xmlns:a16="http://schemas.microsoft.com/office/drawing/2014/main" id="{9A7B5BF1-960C-4D12-8012-AAF10E52EAC7}"/>
              </a:ext>
            </a:extLst>
          </p:cNvPr>
          <p:cNvPicPr>
            <a:picLocks noChangeAspect="1"/>
          </p:cNvPicPr>
          <p:nvPr/>
        </p:nvPicPr>
        <p:blipFill>
          <a:blip r:embed="rId16"/>
          <a:stretch>
            <a:fillRect/>
          </a:stretch>
        </p:blipFill>
        <p:spPr>
          <a:xfrm>
            <a:off x="8600581" y="2222740"/>
            <a:ext cx="1336672" cy="392873"/>
          </a:xfrm>
          <a:prstGeom prst="rect">
            <a:avLst/>
          </a:prstGeom>
        </p:spPr>
      </p:pic>
      <p:pic>
        <p:nvPicPr>
          <p:cNvPr id="25" name="Picture 24">
            <a:extLst>
              <a:ext uri="{FF2B5EF4-FFF2-40B4-BE49-F238E27FC236}">
                <a16:creationId xmlns:a16="http://schemas.microsoft.com/office/drawing/2014/main" id="{C95561A3-EC90-4660-9186-76EA79784278}"/>
              </a:ext>
            </a:extLst>
          </p:cNvPr>
          <p:cNvPicPr>
            <a:picLocks noChangeAspect="1"/>
          </p:cNvPicPr>
          <p:nvPr/>
        </p:nvPicPr>
        <p:blipFill>
          <a:blip r:embed="rId17"/>
          <a:stretch>
            <a:fillRect/>
          </a:stretch>
        </p:blipFill>
        <p:spPr>
          <a:xfrm>
            <a:off x="782393" y="3531819"/>
            <a:ext cx="1671910" cy="712617"/>
          </a:xfrm>
          <a:prstGeom prst="rect">
            <a:avLst/>
          </a:prstGeom>
        </p:spPr>
      </p:pic>
      <p:pic>
        <p:nvPicPr>
          <p:cNvPr id="28" name="Picture 27">
            <a:extLst>
              <a:ext uri="{FF2B5EF4-FFF2-40B4-BE49-F238E27FC236}">
                <a16:creationId xmlns:a16="http://schemas.microsoft.com/office/drawing/2014/main" id="{6A7B10C7-3D56-42AA-9E33-E6FFFC7F5385}"/>
              </a:ext>
            </a:extLst>
          </p:cNvPr>
          <p:cNvPicPr>
            <a:picLocks noChangeAspect="1"/>
          </p:cNvPicPr>
          <p:nvPr/>
        </p:nvPicPr>
        <p:blipFill>
          <a:blip r:embed="rId18"/>
          <a:stretch>
            <a:fillRect/>
          </a:stretch>
        </p:blipFill>
        <p:spPr>
          <a:xfrm>
            <a:off x="3389812" y="5699099"/>
            <a:ext cx="1941353" cy="636302"/>
          </a:xfrm>
          <a:prstGeom prst="rect">
            <a:avLst/>
          </a:prstGeom>
        </p:spPr>
      </p:pic>
      <p:sp>
        <p:nvSpPr>
          <p:cNvPr id="29" name="Title 4">
            <a:extLst>
              <a:ext uri="{FF2B5EF4-FFF2-40B4-BE49-F238E27FC236}">
                <a16:creationId xmlns:a16="http://schemas.microsoft.com/office/drawing/2014/main" id="{B452100D-85F2-49B6-9BA3-440D2D8B25FF}"/>
              </a:ext>
            </a:extLst>
          </p:cNvPr>
          <p:cNvSpPr txBox="1">
            <a:spLocks/>
          </p:cNvSpPr>
          <p:nvPr/>
        </p:nvSpPr>
        <p:spPr>
          <a:xfrm>
            <a:off x="3298593" y="4623867"/>
            <a:ext cx="4466296" cy="7455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400" b="1" i="1" u="none" strike="noStrike" kern="1200" cap="none" spc="0" normalizeH="0" baseline="0" noProof="0" dirty="0">
                <a:ln>
                  <a:noFill/>
                </a:ln>
                <a:solidFill>
                  <a:srgbClr val="A1238E"/>
                </a:solidFill>
                <a:effectLst/>
                <a:uLnTx/>
                <a:uFillTx/>
                <a:latin typeface="Calibri" panose="020F0502020204030204"/>
                <a:ea typeface="+mj-ea"/>
                <a:cs typeface="+mj-cs"/>
              </a:rPr>
              <a:t>NEW Member Benefit Programs</a:t>
            </a:r>
          </a:p>
        </p:txBody>
      </p:sp>
      <p:pic>
        <p:nvPicPr>
          <p:cNvPr id="30" name="Picture 29">
            <a:extLst>
              <a:ext uri="{FF2B5EF4-FFF2-40B4-BE49-F238E27FC236}">
                <a16:creationId xmlns:a16="http://schemas.microsoft.com/office/drawing/2014/main" id="{86614BB7-3F01-4EC7-93ED-ABADE51CA740}"/>
              </a:ext>
            </a:extLst>
          </p:cNvPr>
          <p:cNvPicPr>
            <a:picLocks noChangeAspect="1"/>
          </p:cNvPicPr>
          <p:nvPr/>
        </p:nvPicPr>
        <p:blipFill>
          <a:blip r:embed="rId19"/>
          <a:stretch>
            <a:fillRect/>
          </a:stretch>
        </p:blipFill>
        <p:spPr>
          <a:xfrm>
            <a:off x="8554956" y="3794656"/>
            <a:ext cx="1567161" cy="585148"/>
          </a:xfrm>
          <a:prstGeom prst="rect">
            <a:avLst/>
          </a:prstGeom>
        </p:spPr>
      </p:pic>
      <p:pic>
        <p:nvPicPr>
          <p:cNvPr id="31" name="Picture 30" descr="riipen.com">
            <a:hlinkClick r:id="rId20" tgtFrame="_blank"/>
            <a:extLst>
              <a:ext uri="{FF2B5EF4-FFF2-40B4-BE49-F238E27FC236}">
                <a16:creationId xmlns:a16="http://schemas.microsoft.com/office/drawing/2014/main" id="{591D5677-B9AF-458E-AAAC-3EDBE10425C6}"/>
              </a:ext>
            </a:extLst>
          </p:cNvPr>
          <p:cNvPicPr/>
          <p:nvPr/>
        </p:nvPicPr>
        <p:blipFill>
          <a:blip r:embed="rId21">
            <a:extLst>
              <a:ext uri="{28A0092B-C50C-407E-A947-70E740481C1C}">
                <a14:useLocalDpi xmlns:a14="http://schemas.microsoft.com/office/drawing/2010/main" val="0"/>
              </a:ext>
            </a:extLst>
          </a:blip>
          <a:srcRect/>
          <a:stretch>
            <a:fillRect/>
          </a:stretch>
        </p:blipFill>
        <p:spPr bwMode="auto">
          <a:xfrm>
            <a:off x="5650628" y="5752631"/>
            <a:ext cx="1062744" cy="425098"/>
          </a:xfrm>
          <a:prstGeom prst="rect">
            <a:avLst/>
          </a:prstGeom>
          <a:noFill/>
          <a:ln>
            <a:noFill/>
          </a:ln>
        </p:spPr>
      </p:pic>
      <p:pic>
        <p:nvPicPr>
          <p:cNvPr id="32" name="Picture 31">
            <a:extLst>
              <a:ext uri="{FF2B5EF4-FFF2-40B4-BE49-F238E27FC236}">
                <a16:creationId xmlns:a16="http://schemas.microsoft.com/office/drawing/2014/main" id="{3231B13B-99FB-4F61-AB54-84D8E04DAB19}"/>
              </a:ext>
            </a:extLst>
          </p:cNvPr>
          <p:cNvPicPr>
            <a:picLocks noChangeAspect="1"/>
          </p:cNvPicPr>
          <p:nvPr/>
        </p:nvPicPr>
        <p:blipFill>
          <a:blip r:embed="rId22"/>
          <a:stretch>
            <a:fillRect/>
          </a:stretch>
        </p:blipFill>
        <p:spPr>
          <a:xfrm>
            <a:off x="7180842" y="5576588"/>
            <a:ext cx="997066" cy="997066"/>
          </a:xfrm>
          <a:prstGeom prst="rect">
            <a:avLst/>
          </a:prstGeom>
        </p:spPr>
      </p:pic>
      <p:pic>
        <p:nvPicPr>
          <p:cNvPr id="33" name="Picture 32">
            <a:extLst>
              <a:ext uri="{FF2B5EF4-FFF2-40B4-BE49-F238E27FC236}">
                <a16:creationId xmlns:a16="http://schemas.microsoft.com/office/drawing/2014/main" id="{890892D7-C944-4E00-95EF-94FCEAE9B4EA}"/>
              </a:ext>
            </a:extLst>
          </p:cNvPr>
          <p:cNvPicPr>
            <a:picLocks noChangeAspect="1"/>
          </p:cNvPicPr>
          <p:nvPr/>
        </p:nvPicPr>
        <p:blipFill>
          <a:blip r:embed="rId23"/>
          <a:stretch>
            <a:fillRect/>
          </a:stretch>
        </p:blipFill>
        <p:spPr>
          <a:xfrm>
            <a:off x="8497371" y="5735980"/>
            <a:ext cx="1550051" cy="554883"/>
          </a:xfrm>
          <a:prstGeom prst="rect">
            <a:avLst/>
          </a:prstGeom>
        </p:spPr>
      </p:pic>
      <p:pic>
        <p:nvPicPr>
          <p:cNvPr id="3" name="Picture 2">
            <a:extLst>
              <a:ext uri="{FF2B5EF4-FFF2-40B4-BE49-F238E27FC236}">
                <a16:creationId xmlns:a16="http://schemas.microsoft.com/office/drawing/2014/main" id="{AAC59D5A-3F99-484B-9D6E-AB130A36F8C0}"/>
              </a:ext>
            </a:extLst>
          </p:cNvPr>
          <p:cNvPicPr>
            <a:picLocks noChangeAspect="1"/>
          </p:cNvPicPr>
          <p:nvPr/>
        </p:nvPicPr>
        <p:blipFill>
          <a:blip r:embed="rId24"/>
          <a:stretch>
            <a:fillRect/>
          </a:stretch>
        </p:blipFill>
        <p:spPr>
          <a:xfrm>
            <a:off x="8809524" y="596786"/>
            <a:ext cx="1127729" cy="1485301"/>
          </a:xfrm>
          <a:prstGeom prst="rect">
            <a:avLst/>
          </a:prstGeom>
        </p:spPr>
      </p:pic>
    </p:spTree>
    <p:extLst>
      <p:ext uri="{BB962C8B-B14F-4D97-AF65-F5344CB8AC3E}">
        <p14:creationId xmlns:p14="http://schemas.microsoft.com/office/powerpoint/2010/main" val="292591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lan OT Book" charset="0"/>
                <a:ea typeface="Clan OT Book" charset="0"/>
                <a:cs typeface="Clan OT Book" charset="0"/>
              </a:rPr>
              <a:t>Member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BC CHAMBER OF COMMERCE    </a:t>
            </a:r>
            <a:fld id="{40311639-4E40-874B-8D7C-8F1A800E2EA6}" type="slidenum">
              <a:rPr kumimoji="0" lang="en-US" sz="9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17" name="Picture 16">
            <a:extLst>
              <a:ext uri="{FF2B5EF4-FFF2-40B4-BE49-F238E27FC236}">
                <a16:creationId xmlns:a16="http://schemas.microsoft.com/office/drawing/2014/main" id="{72E62E54-BFF8-41C0-B7E5-E942E4ED6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1255" y="1725978"/>
            <a:ext cx="5340772" cy="1041308"/>
          </a:xfrm>
          <a:prstGeom prst="rect">
            <a:avLst/>
          </a:prstGeom>
        </p:spPr>
      </p:pic>
      <p:sp>
        <p:nvSpPr>
          <p:cNvPr id="5" name="Title 4">
            <a:extLst>
              <a:ext uri="{FF2B5EF4-FFF2-40B4-BE49-F238E27FC236}">
                <a16:creationId xmlns:a16="http://schemas.microsoft.com/office/drawing/2014/main" id="{24FBE2D7-17A5-4238-A791-133BBC6B6C83}"/>
              </a:ext>
            </a:extLst>
          </p:cNvPr>
          <p:cNvSpPr>
            <a:spLocks noGrp="1"/>
          </p:cNvSpPr>
          <p:nvPr>
            <p:ph type="title"/>
          </p:nvPr>
        </p:nvSpPr>
        <p:spPr>
          <a:xfrm>
            <a:off x="630987" y="732868"/>
            <a:ext cx="4760654" cy="590932"/>
          </a:xfrm>
        </p:spPr>
        <p:txBody>
          <a:bodyPr>
            <a:normAutofit/>
          </a:bodyPr>
          <a:lstStyle/>
          <a:p>
            <a:r>
              <a:rPr lang="en-CA" b="1" i="1" dirty="0">
                <a:solidFill>
                  <a:srgbClr val="A1238E"/>
                </a:solidFill>
                <a:latin typeface="+mn-lt"/>
              </a:rPr>
              <a:t>Employee Benefits</a:t>
            </a:r>
          </a:p>
        </p:txBody>
      </p:sp>
      <p:sp>
        <p:nvSpPr>
          <p:cNvPr id="14" name="Rectangle 13">
            <a:extLst>
              <a:ext uri="{FF2B5EF4-FFF2-40B4-BE49-F238E27FC236}">
                <a16:creationId xmlns:a16="http://schemas.microsoft.com/office/drawing/2014/main" id="{70A6FFE2-843D-4549-B247-3DA159347F0F}"/>
              </a:ext>
            </a:extLst>
          </p:cNvPr>
          <p:cNvSpPr/>
          <p:nvPr/>
        </p:nvSpPr>
        <p:spPr>
          <a:xfrm>
            <a:off x="743441" y="2902458"/>
            <a:ext cx="9776178" cy="36933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a:solidFill>
                  <a:srgbClr val="002060"/>
                </a:solidFill>
              </a:rPr>
              <a:t>Canada’s #1 Plan for Group Benefits. Customize an Employee Benefits that matches your needs.</a:t>
            </a:r>
          </a:p>
        </p:txBody>
      </p:sp>
      <p:sp>
        <p:nvSpPr>
          <p:cNvPr id="15" name="Rectangle 14">
            <a:extLst>
              <a:ext uri="{FF2B5EF4-FFF2-40B4-BE49-F238E27FC236}">
                <a16:creationId xmlns:a16="http://schemas.microsoft.com/office/drawing/2014/main" id="{34C7C790-1885-460E-96DE-5C55B4FDC8B5}"/>
              </a:ext>
            </a:extLst>
          </p:cNvPr>
          <p:cNvSpPr/>
          <p:nvPr/>
        </p:nvSpPr>
        <p:spPr>
          <a:xfrm>
            <a:off x="743441" y="3047285"/>
            <a:ext cx="4648200" cy="334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FB3437A-10FE-4D29-B379-61DED9159E15}"/>
              </a:ext>
            </a:extLst>
          </p:cNvPr>
          <p:cNvSpPr/>
          <p:nvPr/>
        </p:nvSpPr>
        <p:spPr>
          <a:xfrm>
            <a:off x="3112510" y="3586210"/>
            <a:ext cx="5918212" cy="1815882"/>
          </a:xfrm>
          <a:prstGeom prst="rect">
            <a:avLst/>
          </a:prstGeom>
          <a:ln>
            <a:noFill/>
          </a:ln>
        </p:spPr>
        <p:txBody>
          <a:bodyPr wrap="square">
            <a:spAutoFit/>
          </a:bodyPr>
          <a:lstStyle/>
          <a:p>
            <a:pPr lvl="1" fontAlgn="t">
              <a:buFont typeface="Arial" pitchFamily="34" charset="0"/>
              <a:buChar char="•"/>
            </a:pPr>
            <a:r>
              <a:rPr lang="en-CA" sz="1600" dirty="0">
                <a:solidFill>
                  <a:srgbClr val="002060"/>
                </a:solidFill>
              </a:rPr>
              <a:t>    Canada’s #1 Plan for Employee Benefits</a:t>
            </a:r>
            <a:endParaRPr lang="en-US" sz="1600" dirty="0">
              <a:solidFill>
                <a:srgbClr val="002060"/>
              </a:solidFill>
            </a:endParaRPr>
          </a:p>
          <a:p>
            <a:pPr lvl="1" fontAlgn="t">
              <a:buFont typeface="Arial" pitchFamily="34" charset="0"/>
              <a:buChar char="•"/>
            </a:pPr>
            <a:r>
              <a:rPr lang="en-US" sz="1600" dirty="0">
                <a:solidFill>
                  <a:srgbClr val="002060"/>
                </a:solidFill>
              </a:rPr>
              <a:t>    Flexibility - design an employee benefit plan (medical, dental, etc.) that works for any budget</a:t>
            </a:r>
            <a:r>
              <a:rPr lang="en-CA" sz="1600" dirty="0">
                <a:solidFill>
                  <a:srgbClr val="002060"/>
                </a:solidFill>
              </a:rPr>
              <a:t>   </a:t>
            </a:r>
          </a:p>
          <a:p>
            <a:pPr lvl="1" fontAlgn="t">
              <a:buFont typeface="Arial" pitchFamily="34" charset="0"/>
              <a:buChar char="•"/>
            </a:pPr>
            <a:r>
              <a:rPr lang="en-CA" sz="1600" dirty="0">
                <a:solidFill>
                  <a:srgbClr val="002060"/>
                </a:solidFill>
              </a:rPr>
              <a:t>    No minimum company size, and no industry restrictions</a:t>
            </a:r>
          </a:p>
          <a:p>
            <a:pPr lvl="1" fontAlgn="t">
              <a:buFont typeface="Arial" pitchFamily="34" charset="0"/>
              <a:buChar char="•"/>
            </a:pPr>
            <a:r>
              <a:rPr lang="en-CA" sz="1600" dirty="0">
                <a:solidFill>
                  <a:srgbClr val="002060"/>
                </a:solidFill>
              </a:rPr>
              <a:t>    Guaranteed approval for companies with 3+ employees</a:t>
            </a:r>
          </a:p>
          <a:p>
            <a:pPr lvl="1" fontAlgn="t">
              <a:buFont typeface="Arial" pitchFamily="34" charset="0"/>
              <a:buChar char="•"/>
            </a:pPr>
            <a:r>
              <a:rPr lang="en-CA" sz="1600" dirty="0">
                <a:solidFill>
                  <a:srgbClr val="002060"/>
                </a:solidFill>
              </a:rPr>
              <a:t>    Rate stability at renewal</a:t>
            </a:r>
          </a:p>
          <a:p>
            <a:pPr lvl="1" fontAlgn="t">
              <a:buFont typeface="Arial" pitchFamily="34" charset="0"/>
              <a:buChar char="•"/>
            </a:pPr>
            <a:r>
              <a:rPr lang="en-CA" sz="1600" dirty="0">
                <a:solidFill>
                  <a:srgbClr val="002060"/>
                </a:solidFill>
              </a:rPr>
              <a:t>    Outstanding service; fast, accurate payments</a:t>
            </a:r>
          </a:p>
        </p:txBody>
      </p:sp>
      <p:sp>
        <p:nvSpPr>
          <p:cNvPr id="21" name="TextBox 20">
            <a:extLst>
              <a:ext uri="{FF2B5EF4-FFF2-40B4-BE49-F238E27FC236}">
                <a16:creationId xmlns:a16="http://schemas.microsoft.com/office/drawing/2014/main" id="{35EA5A2D-FF75-4D74-8965-03D44A7208C5}"/>
              </a:ext>
            </a:extLst>
          </p:cNvPr>
          <p:cNvSpPr txBox="1"/>
          <p:nvPr/>
        </p:nvSpPr>
        <p:spPr>
          <a:xfrm>
            <a:off x="3279648" y="6179817"/>
            <a:ext cx="5029200" cy="276999"/>
          </a:xfrm>
          <a:prstGeom prst="rect">
            <a:avLst/>
          </a:prstGeom>
          <a:noFill/>
        </p:spPr>
        <p:txBody>
          <a:bodyPr wrap="square" rtlCol="0">
            <a:spAutoFit/>
          </a:bodyPr>
          <a:lstStyle/>
          <a:p>
            <a:pPr algn="ctr"/>
            <a:r>
              <a:rPr lang="en-CA" sz="1200" dirty="0">
                <a:solidFill>
                  <a:srgbClr val="002060"/>
                </a:solidFill>
              </a:rPr>
              <a:t>Detailed Brochure Available, please ask your Chamber Representative.</a:t>
            </a:r>
            <a:endParaRPr lang="en-US" sz="1200" dirty="0">
              <a:solidFill>
                <a:srgbClr val="002060"/>
              </a:solidFill>
            </a:endParaRPr>
          </a:p>
        </p:txBody>
      </p:sp>
      <p:sp>
        <p:nvSpPr>
          <p:cNvPr id="11" name="TextBox 10">
            <a:extLst>
              <a:ext uri="{FF2B5EF4-FFF2-40B4-BE49-F238E27FC236}">
                <a16:creationId xmlns:a16="http://schemas.microsoft.com/office/drawing/2014/main" id="{26788A7D-0F0B-46F4-854A-CC3AEAAC1D7C}"/>
              </a:ext>
            </a:extLst>
          </p:cNvPr>
          <p:cNvSpPr txBox="1"/>
          <p:nvPr/>
        </p:nvSpPr>
        <p:spPr>
          <a:xfrm>
            <a:off x="8635732" y="1152284"/>
            <a:ext cx="1266982" cy="369332"/>
          </a:xfrm>
          <a:prstGeom prst="rect">
            <a:avLst/>
          </a:prstGeom>
          <a:noFill/>
        </p:spPr>
        <p:txBody>
          <a:bodyPr wrap="square" rtlCol="0">
            <a:spAutoFit/>
          </a:bodyPr>
          <a:lstStyle/>
          <a:p>
            <a:r>
              <a:rPr lang="en-CA" b="1" dirty="0">
                <a:solidFill>
                  <a:srgbClr val="FFFFFF"/>
                </a:solidFill>
              </a:rPr>
              <a:t>Logo Here</a:t>
            </a:r>
          </a:p>
        </p:txBody>
      </p:sp>
      <p:pic>
        <p:nvPicPr>
          <p:cNvPr id="12" name="Picture 11" descr="A picture containing object&#10;&#10;Description generated with high confidence">
            <a:extLst>
              <a:ext uri="{FF2B5EF4-FFF2-40B4-BE49-F238E27FC236}">
                <a16:creationId xmlns:a16="http://schemas.microsoft.com/office/drawing/2014/main" id="{AB1BA1E0-DD1E-421A-9F05-F81E934352B5}"/>
              </a:ext>
            </a:extLst>
          </p:cNvPr>
          <p:cNvPicPr>
            <a:picLocks noChangeAspect="1"/>
          </p:cNvPicPr>
          <p:nvPr/>
        </p:nvPicPr>
        <p:blipFill>
          <a:blip r:embed="rId5"/>
          <a:stretch>
            <a:fillRect/>
          </a:stretch>
        </p:blipFill>
        <p:spPr>
          <a:xfrm>
            <a:off x="8955114" y="674752"/>
            <a:ext cx="965147" cy="1271169"/>
          </a:xfrm>
          <a:prstGeom prst="rect">
            <a:avLst/>
          </a:prstGeom>
        </p:spPr>
      </p:pic>
    </p:spTree>
    <p:extLst>
      <p:ext uri="{BB962C8B-B14F-4D97-AF65-F5344CB8AC3E}">
        <p14:creationId xmlns:p14="http://schemas.microsoft.com/office/powerpoint/2010/main" val="169616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lan OT Book" charset="0"/>
                <a:ea typeface="Clan OT Book" charset="0"/>
                <a:cs typeface="Clan OT Book" charset="0"/>
              </a:rPr>
              <a:t>Member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BC CHAMBER OF COMMERCE    </a:t>
            </a:r>
            <a:fld id="{40311639-4E40-874B-8D7C-8F1A800E2EA6}" type="slidenum">
              <a:rPr kumimoji="0" lang="en-US" sz="9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Title 4">
            <a:extLst>
              <a:ext uri="{FF2B5EF4-FFF2-40B4-BE49-F238E27FC236}">
                <a16:creationId xmlns:a16="http://schemas.microsoft.com/office/drawing/2014/main" id="{24FBE2D7-17A5-4238-A791-133BBC6B6C83}"/>
              </a:ext>
            </a:extLst>
          </p:cNvPr>
          <p:cNvSpPr>
            <a:spLocks noGrp="1"/>
          </p:cNvSpPr>
          <p:nvPr>
            <p:ph type="title"/>
          </p:nvPr>
        </p:nvSpPr>
        <p:spPr>
          <a:xfrm>
            <a:off x="630987" y="732868"/>
            <a:ext cx="4760654" cy="590932"/>
          </a:xfrm>
        </p:spPr>
        <p:txBody>
          <a:bodyPr>
            <a:normAutofit/>
          </a:bodyPr>
          <a:lstStyle/>
          <a:p>
            <a:r>
              <a:rPr lang="en-CA" b="1" i="1" dirty="0">
                <a:solidFill>
                  <a:srgbClr val="A1238E"/>
                </a:solidFill>
                <a:latin typeface="+mn-lt"/>
              </a:rPr>
              <a:t>Merchant Solutions</a:t>
            </a:r>
          </a:p>
        </p:txBody>
      </p:sp>
      <p:sp>
        <p:nvSpPr>
          <p:cNvPr id="14" name="Rectangle 13">
            <a:extLst>
              <a:ext uri="{FF2B5EF4-FFF2-40B4-BE49-F238E27FC236}">
                <a16:creationId xmlns:a16="http://schemas.microsoft.com/office/drawing/2014/main" id="{70A6FFE2-843D-4549-B247-3DA159347F0F}"/>
              </a:ext>
            </a:extLst>
          </p:cNvPr>
          <p:cNvSpPr/>
          <p:nvPr/>
        </p:nvSpPr>
        <p:spPr>
          <a:xfrm>
            <a:off x="743441" y="2736458"/>
            <a:ext cx="9776178" cy="64633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a:solidFill>
                  <a:srgbClr val="002060"/>
                </a:solidFill>
              </a:rPr>
              <a:t>First Data’s Merchant Solutions help businesses reach more customers by offering fast and secure payment processing options in tandem with a wide selection of devices.</a:t>
            </a:r>
          </a:p>
        </p:txBody>
      </p:sp>
      <p:sp>
        <p:nvSpPr>
          <p:cNvPr id="15" name="Rectangle 14">
            <a:extLst>
              <a:ext uri="{FF2B5EF4-FFF2-40B4-BE49-F238E27FC236}">
                <a16:creationId xmlns:a16="http://schemas.microsoft.com/office/drawing/2014/main" id="{34C7C790-1885-460E-96DE-5C55B4FDC8B5}"/>
              </a:ext>
            </a:extLst>
          </p:cNvPr>
          <p:cNvSpPr/>
          <p:nvPr/>
        </p:nvSpPr>
        <p:spPr>
          <a:xfrm>
            <a:off x="743441" y="3047285"/>
            <a:ext cx="4648200" cy="334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35EA5A2D-FF75-4D74-8965-03D44A7208C5}"/>
              </a:ext>
            </a:extLst>
          </p:cNvPr>
          <p:cNvSpPr txBox="1"/>
          <p:nvPr/>
        </p:nvSpPr>
        <p:spPr>
          <a:xfrm>
            <a:off x="3279648" y="6179817"/>
            <a:ext cx="5029200" cy="276999"/>
          </a:xfrm>
          <a:prstGeom prst="rect">
            <a:avLst/>
          </a:prstGeom>
          <a:noFill/>
        </p:spPr>
        <p:txBody>
          <a:bodyPr wrap="square" rtlCol="0">
            <a:spAutoFit/>
          </a:bodyPr>
          <a:lstStyle/>
          <a:p>
            <a:pPr algn="ctr"/>
            <a:r>
              <a:rPr lang="en-CA" sz="1200" dirty="0">
                <a:solidFill>
                  <a:srgbClr val="002060"/>
                </a:solidFill>
              </a:rPr>
              <a:t>Detailed Brochure Available, please ask your Chamber Representative.</a:t>
            </a:r>
            <a:endParaRPr lang="en-US" sz="1200" dirty="0">
              <a:solidFill>
                <a:srgbClr val="002060"/>
              </a:solidFill>
            </a:endParaRPr>
          </a:p>
        </p:txBody>
      </p:sp>
      <p:pic>
        <p:nvPicPr>
          <p:cNvPr id="10" name="Picture 2" descr="FirstData Payment Gateway For Free">
            <a:extLst>
              <a:ext uri="{FF2B5EF4-FFF2-40B4-BE49-F238E27FC236}">
                <a16:creationId xmlns:a16="http://schemas.microsoft.com/office/drawing/2014/main" id="{7C814E3D-6789-4164-B436-4D56004918E1}"/>
              </a:ext>
            </a:extLst>
          </p:cNvPr>
          <p:cNvPicPr>
            <a:picLocks noChangeAspect="1" noChangeArrowheads="1"/>
          </p:cNvPicPr>
          <p:nvPr/>
        </p:nvPicPr>
        <p:blipFill>
          <a:blip r:embed="rId4"/>
          <a:srcRect/>
          <a:stretch>
            <a:fillRect/>
          </a:stretch>
        </p:blipFill>
        <p:spPr bwMode="auto">
          <a:xfrm>
            <a:off x="3995957" y="1647473"/>
            <a:ext cx="3025731" cy="873226"/>
          </a:xfrm>
          <a:prstGeom prst="rect">
            <a:avLst/>
          </a:prstGeom>
          <a:noFill/>
        </p:spPr>
      </p:pic>
      <p:sp>
        <p:nvSpPr>
          <p:cNvPr id="11" name="Rectangle 10">
            <a:extLst>
              <a:ext uri="{FF2B5EF4-FFF2-40B4-BE49-F238E27FC236}">
                <a16:creationId xmlns:a16="http://schemas.microsoft.com/office/drawing/2014/main" id="{E2C19EB9-C931-4506-BC8F-C84B36104553}"/>
              </a:ext>
            </a:extLst>
          </p:cNvPr>
          <p:cNvSpPr/>
          <p:nvPr/>
        </p:nvSpPr>
        <p:spPr>
          <a:xfrm>
            <a:off x="3514502" y="3547462"/>
            <a:ext cx="5172298" cy="2246769"/>
          </a:xfrm>
          <a:prstGeom prst="rect">
            <a:avLst/>
          </a:prstGeom>
          <a:ln>
            <a:noFill/>
          </a:ln>
        </p:spPr>
        <p:txBody>
          <a:bodyPr wrap="square">
            <a:spAutoFit/>
          </a:bodyPr>
          <a:lstStyle/>
          <a:p>
            <a:pPr marL="285750" indent="-285750" fontAlgn="t">
              <a:buFont typeface="Arial" panose="020B0604020202020204" pitchFamily="34" charset="0"/>
              <a:buChar char="•"/>
            </a:pPr>
            <a:r>
              <a:rPr lang="en-CA" sz="1400" dirty="0">
                <a:solidFill>
                  <a:srgbClr val="002060"/>
                </a:solidFill>
              </a:rPr>
              <a:t>Preferred Member pricing on merchant services, including, credit and debit card transactions </a:t>
            </a:r>
          </a:p>
          <a:p>
            <a:pPr fontAlgn="t"/>
            <a:r>
              <a:rPr lang="en-US" sz="1400" dirty="0">
                <a:solidFill>
                  <a:srgbClr val="002060"/>
                </a:solidFill>
              </a:rPr>
              <a:t>  </a:t>
            </a:r>
          </a:p>
          <a:p>
            <a:pPr marL="285750" indent="-285750" fontAlgn="t">
              <a:buFont typeface="Arial" panose="020B0604020202020204" pitchFamily="34" charset="0"/>
              <a:buChar char="•"/>
            </a:pPr>
            <a:r>
              <a:rPr lang="en-CA" sz="1400" dirty="0">
                <a:solidFill>
                  <a:srgbClr val="002060"/>
                </a:solidFill>
              </a:rPr>
              <a:t>Access to full suite of products:</a:t>
            </a:r>
          </a:p>
          <a:p>
            <a:pPr lvl="2" fontAlgn="t"/>
            <a:r>
              <a:rPr lang="en-CA" sz="1400" dirty="0">
                <a:solidFill>
                  <a:srgbClr val="002060"/>
                </a:solidFill>
              </a:rPr>
              <a:t>Ecommerce, </a:t>
            </a:r>
            <a:r>
              <a:rPr lang="en-CA" sz="1400" dirty="0" err="1">
                <a:solidFill>
                  <a:srgbClr val="002060"/>
                </a:solidFill>
              </a:rPr>
              <a:t>TeleCheck</a:t>
            </a:r>
            <a:r>
              <a:rPr lang="en-CA" sz="1400" dirty="0">
                <a:solidFill>
                  <a:srgbClr val="002060"/>
                </a:solidFill>
              </a:rPr>
              <a:t> Electronic Cheque Acceptance, First Data Mobile Pay, Wired &amp; Wireless Terminal, Gift Card Solutions </a:t>
            </a:r>
          </a:p>
          <a:p>
            <a:pPr lvl="2" fontAlgn="t"/>
            <a:endParaRPr lang="en-CA" sz="1400" dirty="0">
              <a:solidFill>
                <a:srgbClr val="002060"/>
              </a:solidFill>
            </a:endParaRPr>
          </a:p>
          <a:p>
            <a:pPr fontAlgn="t">
              <a:buFont typeface="Arial" pitchFamily="34" charset="0"/>
              <a:buChar char="•"/>
            </a:pPr>
            <a:r>
              <a:rPr lang="en-CA" sz="1400" dirty="0">
                <a:solidFill>
                  <a:srgbClr val="002060"/>
                </a:solidFill>
              </a:rPr>
              <a:t>    Products tailored to suit business needs helping</a:t>
            </a:r>
          </a:p>
          <a:p>
            <a:pPr fontAlgn="t"/>
            <a:r>
              <a:rPr lang="en-CA" sz="1400" dirty="0">
                <a:solidFill>
                  <a:srgbClr val="002060"/>
                </a:solidFill>
              </a:rPr>
              <a:t>      business grow</a:t>
            </a:r>
          </a:p>
        </p:txBody>
      </p:sp>
      <p:sp>
        <p:nvSpPr>
          <p:cNvPr id="16" name="TextBox 15">
            <a:extLst>
              <a:ext uri="{FF2B5EF4-FFF2-40B4-BE49-F238E27FC236}">
                <a16:creationId xmlns:a16="http://schemas.microsoft.com/office/drawing/2014/main" id="{6851AFAB-0921-4516-936C-724AD28EB505}"/>
              </a:ext>
            </a:extLst>
          </p:cNvPr>
          <p:cNvSpPr txBox="1"/>
          <p:nvPr/>
        </p:nvSpPr>
        <p:spPr>
          <a:xfrm>
            <a:off x="8635732" y="1152284"/>
            <a:ext cx="1266982" cy="369332"/>
          </a:xfrm>
          <a:prstGeom prst="rect">
            <a:avLst/>
          </a:prstGeom>
          <a:noFill/>
        </p:spPr>
        <p:txBody>
          <a:bodyPr wrap="square" rtlCol="0">
            <a:spAutoFit/>
          </a:bodyPr>
          <a:lstStyle/>
          <a:p>
            <a:r>
              <a:rPr lang="en-CA" b="1" dirty="0">
                <a:solidFill>
                  <a:srgbClr val="FFFFFF"/>
                </a:solidFill>
              </a:rPr>
              <a:t>Logo Here</a:t>
            </a:r>
          </a:p>
        </p:txBody>
      </p:sp>
      <p:pic>
        <p:nvPicPr>
          <p:cNvPr id="17" name="Picture 16" descr="A picture containing object&#10;&#10;Description generated with high confidence">
            <a:extLst>
              <a:ext uri="{FF2B5EF4-FFF2-40B4-BE49-F238E27FC236}">
                <a16:creationId xmlns:a16="http://schemas.microsoft.com/office/drawing/2014/main" id="{61C0197E-AA12-4C90-9B2C-E6595DB2B9B1}"/>
              </a:ext>
            </a:extLst>
          </p:cNvPr>
          <p:cNvPicPr>
            <a:picLocks noChangeAspect="1"/>
          </p:cNvPicPr>
          <p:nvPr/>
        </p:nvPicPr>
        <p:blipFill>
          <a:blip r:embed="rId5"/>
          <a:stretch>
            <a:fillRect/>
          </a:stretch>
        </p:blipFill>
        <p:spPr>
          <a:xfrm>
            <a:off x="8955114" y="674752"/>
            <a:ext cx="965147" cy="1271169"/>
          </a:xfrm>
          <a:prstGeom prst="rect">
            <a:avLst/>
          </a:prstGeom>
        </p:spPr>
      </p:pic>
    </p:spTree>
    <p:extLst>
      <p:ext uri="{BB962C8B-B14F-4D97-AF65-F5344CB8AC3E}">
        <p14:creationId xmlns:p14="http://schemas.microsoft.com/office/powerpoint/2010/main" val="1022203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lan OT Book" charset="0"/>
                <a:ea typeface="Clan OT Book" charset="0"/>
                <a:cs typeface="Clan OT Book" charset="0"/>
              </a:rPr>
              <a:t>Member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BC CHAMBER OF COMMERCE    </a:t>
            </a:r>
            <a:fld id="{40311639-4E40-874B-8D7C-8F1A800E2EA6}" type="slidenum">
              <a:rPr kumimoji="0" lang="en-US" sz="9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Title 4">
            <a:extLst>
              <a:ext uri="{FF2B5EF4-FFF2-40B4-BE49-F238E27FC236}">
                <a16:creationId xmlns:a16="http://schemas.microsoft.com/office/drawing/2014/main" id="{24FBE2D7-17A5-4238-A791-133BBC6B6C83}"/>
              </a:ext>
            </a:extLst>
          </p:cNvPr>
          <p:cNvSpPr>
            <a:spLocks noGrp="1"/>
          </p:cNvSpPr>
          <p:nvPr>
            <p:ph type="title"/>
          </p:nvPr>
        </p:nvSpPr>
        <p:spPr>
          <a:xfrm>
            <a:off x="630987" y="732868"/>
            <a:ext cx="4760654" cy="590932"/>
          </a:xfrm>
        </p:spPr>
        <p:txBody>
          <a:bodyPr>
            <a:normAutofit/>
          </a:bodyPr>
          <a:lstStyle/>
          <a:p>
            <a:r>
              <a:rPr lang="en-CA" b="1" i="1" dirty="0">
                <a:solidFill>
                  <a:srgbClr val="A1238E"/>
                </a:solidFill>
                <a:latin typeface="+mn-lt"/>
              </a:rPr>
              <a:t>Payroll Solutions</a:t>
            </a:r>
          </a:p>
        </p:txBody>
      </p:sp>
      <p:sp>
        <p:nvSpPr>
          <p:cNvPr id="14" name="Rectangle 13">
            <a:extLst>
              <a:ext uri="{FF2B5EF4-FFF2-40B4-BE49-F238E27FC236}">
                <a16:creationId xmlns:a16="http://schemas.microsoft.com/office/drawing/2014/main" id="{70A6FFE2-843D-4549-B247-3DA159347F0F}"/>
              </a:ext>
            </a:extLst>
          </p:cNvPr>
          <p:cNvSpPr/>
          <p:nvPr/>
        </p:nvSpPr>
        <p:spPr>
          <a:xfrm>
            <a:off x="743441" y="2468057"/>
            <a:ext cx="9776178" cy="64633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err="1">
                <a:solidFill>
                  <a:srgbClr val="002060"/>
                </a:solidFill>
              </a:rPr>
              <a:t>Payworks</a:t>
            </a:r>
            <a:r>
              <a:rPr lang="en-US" b="1" dirty="0">
                <a:solidFill>
                  <a:srgbClr val="002060"/>
                </a:solidFill>
              </a:rPr>
              <a:t>’ innovative online solutions for Payroll, Human Resources, and Time and Absence Management increase payroll accuracy and reduce costly errors. </a:t>
            </a:r>
          </a:p>
        </p:txBody>
      </p:sp>
      <p:sp>
        <p:nvSpPr>
          <p:cNvPr id="15" name="Rectangle 14">
            <a:extLst>
              <a:ext uri="{FF2B5EF4-FFF2-40B4-BE49-F238E27FC236}">
                <a16:creationId xmlns:a16="http://schemas.microsoft.com/office/drawing/2014/main" id="{34C7C790-1885-460E-96DE-5C55B4FDC8B5}"/>
              </a:ext>
            </a:extLst>
          </p:cNvPr>
          <p:cNvSpPr/>
          <p:nvPr/>
        </p:nvSpPr>
        <p:spPr>
          <a:xfrm>
            <a:off x="743441" y="3047285"/>
            <a:ext cx="4648200" cy="334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35EA5A2D-FF75-4D74-8965-03D44A7208C5}"/>
              </a:ext>
            </a:extLst>
          </p:cNvPr>
          <p:cNvSpPr txBox="1"/>
          <p:nvPr/>
        </p:nvSpPr>
        <p:spPr>
          <a:xfrm>
            <a:off x="3279648" y="6179817"/>
            <a:ext cx="5029200" cy="276999"/>
          </a:xfrm>
          <a:prstGeom prst="rect">
            <a:avLst/>
          </a:prstGeom>
          <a:noFill/>
        </p:spPr>
        <p:txBody>
          <a:bodyPr wrap="square" rtlCol="0">
            <a:spAutoFit/>
          </a:bodyPr>
          <a:lstStyle/>
          <a:p>
            <a:pPr algn="ctr"/>
            <a:r>
              <a:rPr lang="en-CA" sz="1200" dirty="0">
                <a:solidFill>
                  <a:srgbClr val="002060"/>
                </a:solidFill>
              </a:rPr>
              <a:t>Detailed Brochure Available, please ask your Chamber Representative.</a:t>
            </a:r>
            <a:endParaRPr lang="en-US" sz="1200" dirty="0">
              <a:solidFill>
                <a:srgbClr val="002060"/>
              </a:solidFill>
            </a:endParaRPr>
          </a:p>
        </p:txBody>
      </p:sp>
      <p:pic>
        <p:nvPicPr>
          <p:cNvPr id="12" name="Picture 6" descr="http://www.peninsulachamber.ca/wp-content/uploads/2009/10/payworks.jpg">
            <a:extLst>
              <a:ext uri="{FF2B5EF4-FFF2-40B4-BE49-F238E27FC236}">
                <a16:creationId xmlns:a16="http://schemas.microsoft.com/office/drawing/2014/main" id="{02A5F125-DD4B-47EF-8BB8-C71EC1050759}"/>
              </a:ext>
            </a:extLst>
          </p:cNvPr>
          <p:cNvPicPr>
            <a:picLocks noChangeAspect="1" noChangeArrowheads="1"/>
          </p:cNvPicPr>
          <p:nvPr/>
        </p:nvPicPr>
        <p:blipFill>
          <a:blip r:embed="rId4"/>
          <a:srcRect/>
          <a:stretch>
            <a:fillRect/>
          </a:stretch>
        </p:blipFill>
        <p:spPr bwMode="auto">
          <a:xfrm>
            <a:off x="4094991" y="1384384"/>
            <a:ext cx="2876007" cy="909537"/>
          </a:xfrm>
          <a:prstGeom prst="rect">
            <a:avLst/>
          </a:prstGeom>
          <a:noFill/>
        </p:spPr>
      </p:pic>
      <p:sp>
        <p:nvSpPr>
          <p:cNvPr id="16" name="Rectangle 15">
            <a:extLst>
              <a:ext uri="{FF2B5EF4-FFF2-40B4-BE49-F238E27FC236}">
                <a16:creationId xmlns:a16="http://schemas.microsoft.com/office/drawing/2014/main" id="{75CCD665-C71E-4B67-8C72-F280CF4EB41B}"/>
              </a:ext>
            </a:extLst>
          </p:cNvPr>
          <p:cNvSpPr/>
          <p:nvPr/>
        </p:nvSpPr>
        <p:spPr>
          <a:xfrm>
            <a:off x="3067541" y="3047285"/>
            <a:ext cx="5467235" cy="2677656"/>
          </a:xfrm>
          <a:prstGeom prst="rect">
            <a:avLst/>
          </a:prstGeom>
          <a:ln>
            <a:noFill/>
          </a:ln>
        </p:spPr>
        <p:txBody>
          <a:bodyPr wrap="square">
            <a:spAutoFit/>
          </a:bodyPr>
          <a:lstStyle/>
          <a:p>
            <a:pPr lvl="1" algn="ctr" fontAlgn="t"/>
            <a:endParaRPr lang="en-CA" sz="1400" dirty="0">
              <a:solidFill>
                <a:srgbClr val="002060"/>
              </a:solidFill>
            </a:endParaRPr>
          </a:p>
          <a:p>
            <a:pPr lvl="1" fontAlgn="t">
              <a:buFont typeface="Arial" pitchFamily="34" charset="0"/>
              <a:buChar char="•"/>
            </a:pPr>
            <a:r>
              <a:rPr lang="en-CA" sz="1400" dirty="0">
                <a:solidFill>
                  <a:srgbClr val="002060"/>
                </a:solidFill>
              </a:rPr>
              <a:t>   Features include: direct deposit, automatic government remittances, year-end tax filing/T4s submission and electronic records of employment.</a:t>
            </a:r>
          </a:p>
          <a:p>
            <a:pPr lvl="1" fontAlgn="t">
              <a:buFont typeface="Arial" pitchFamily="34" charset="0"/>
              <a:buChar char="•"/>
            </a:pPr>
            <a:endParaRPr lang="en-CA" sz="1400" dirty="0">
              <a:solidFill>
                <a:srgbClr val="002060"/>
              </a:solidFill>
            </a:endParaRPr>
          </a:p>
          <a:p>
            <a:pPr lvl="1" fontAlgn="t">
              <a:buFont typeface="Arial" pitchFamily="34" charset="0"/>
              <a:buChar char="•"/>
            </a:pPr>
            <a:r>
              <a:rPr lang="en-CA" sz="1400" dirty="0">
                <a:solidFill>
                  <a:srgbClr val="002060"/>
                </a:solidFill>
              </a:rPr>
              <a:t>   Dedicated Client Service Representative</a:t>
            </a:r>
          </a:p>
          <a:p>
            <a:pPr lvl="1" fontAlgn="t">
              <a:buFont typeface="Arial" pitchFamily="34" charset="0"/>
              <a:buChar char="•"/>
            </a:pPr>
            <a:endParaRPr lang="en-CA" sz="1400" dirty="0">
              <a:solidFill>
                <a:srgbClr val="002060"/>
              </a:solidFill>
            </a:endParaRPr>
          </a:p>
          <a:p>
            <a:pPr lvl="1" fontAlgn="t">
              <a:buFont typeface="Arial" pitchFamily="34" charset="0"/>
              <a:buChar char="•"/>
            </a:pPr>
            <a:r>
              <a:rPr lang="en-CA" sz="1400" dirty="0">
                <a:solidFill>
                  <a:srgbClr val="002060"/>
                </a:solidFill>
              </a:rPr>
              <a:t>   Employee self-service provides easy access for your employees to receive paystubs and T4s</a:t>
            </a:r>
          </a:p>
          <a:p>
            <a:pPr lvl="1" fontAlgn="t">
              <a:buFont typeface="Arial" pitchFamily="34" charset="0"/>
              <a:buChar char="•"/>
            </a:pPr>
            <a:endParaRPr lang="en-CA" sz="1400" dirty="0">
              <a:solidFill>
                <a:srgbClr val="002060"/>
              </a:solidFill>
            </a:endParaRPr>
          </a:p>
          <a:p>
            <a:pPr lvl="1" fontAlgn="t">
              <a:buFont typeface="Arial" pitchFamily="34" charset="0"/>
              <a:buChar char="•"/>
            </a:pPr>
            <a:r>
              <a:rPr lang="en-CA" sz="1400" dirty="0">
                <a:solidFill>
                  <a:srgbClr val="002060"/>
                </a:solidFill>
              </a:rPr>
              <a:t>   Exclusive pricing to BC Chamber members through  Affinity program.</a:t>
            </a:r>
          </a:p>
        </p:txBody>
      </p:sp>
      <p:sp>
        <p:nvSpPr>
          <p:cNvPr id="10" name="Wave 9">
            <a:extLst>
              <a:ext uri="{FF2B5EF4-FFF2-40B4-BE49-F238E27FC236}">
                <a16:creationId xmlns:a16="http://schemas.microsoft.com/office/drawing/2014/main" id="{53F93814-143D-4152-82BD-B95795C9E842}"/>
              </a:ext>
            </a:extLst>
          </p:cNvPr>
          <p:cNvSpPr/>
          <p:nvPr/>
        </p:nvSpPr>
        <p:spPr>
          <a:xfrm>
            <a:off x="8497371" y="818400"/>
            <a:ext cx="1405343" cy="1083733"/>
          </a:xfrm>
          <a:prstGeom prst="wav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11" name="TextBox 10">
            <a:extLst>
              <a:ext uri="{FF2B5EF4-FFF2-40B4-BE49-F238E27FC236}">
                <a16:creationId xmlns:a16="http://schemas.microsoft.com/office/drawing/2014/main" id="{72F01635-ABFD-4D31-8DBB-85094170D37A}"/>
              </a:ext>
            </a:extLst>
          </p:cNvPr>
          <p:cNvSpPr txBox="1"/>
          <p:nvPr/>
        </p:nvSpPr>
        <p:spPr>
          <a:xfrm>
            <a:off x="8635732" y="1152284"/>
            <a:ext cx="1266982" cy="369332"/>
          </a:xfrm>
          <a:prstGeom prst="rect">
            <a:avLst/>
          </a:prstGeom>
          <a:noFill/>
        </p:spPr>
        <p:txBody>
          <a:bodyPr wrap="square" rtlCol="0">
            <a:spAutoFit/>
          </a:bodyPr>
          <a:lstStyle/>
          <a:p>
            <a:r>
              <a:rPr lang="en-CA" b="1" dirty="0">
                <a:solidFill>
                  <a:srgbClr val="FFFFFF"/>
                </a:solidFill>
              </a:rPr>
              <a:t>Logo Here</a:t>
            </a:r>
          </a:p>
        </p:txBody>
      </p:sp>
    </p:spTree>
    <p:extLst>
      <p:ext uri="{BB962C8B-B14F-4D97-AF65-F5344CB8AC3E}">
        <p14:creationId xmlns:p14="http://schemas.microsoft.com/office/powerpoint/2010/main" val="3747803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lan OT Book" charset="0"/>
                <a:ea typeface="Clan OT Book" charset="0"/>
                <a:cs typeface="Clan OT Book" charset="0"/>
              </a:rPr>
              <a:t>Member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BC CHAMBER OF COMMERCE    </a:t>
            </a:r>
            <a:fld id="{40311639-4E40-874B-8D7C-8F1A800E2EA6}" type="slidenum">
              <a:rPr kumimoji="0" lang="en-US" sz="9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Title 4">
            <a:extLst>
              <a:ext uri="{FF2B5EF4-FFF2-40B4-BE49-F238E27FC236}">
                <a16:creationId xmlns:a16="http://schemas.microsoft.com/office/drawing/2014/main" id="{24FBE2D7-17A5-4238-A791-133BBC6B6C83}"/>
              </a:ext>
            </a:extLst>
          </p:cNvPr>
          <p:cNvSpPr>
            <a:spLocks noGrp="1"/>
          </p:cNvSpPr>
          <p:nvPr>
            <p:ph type="title"/>
          </p:nvPr>
        </p:nvSpPr>
        <p:spPr>
          <a:xfrm>
            <a:off x="630987" y="732868"/>
            <a:ext cx="4760654" cy="590932"/>
          </a:xfrm>
        </p:spPr>
        <p:txBody>
          <a:bodyPr>
            <a:normAutofit/>
          </a:bodyPr>
          <a:lstStyle/>
          <a:p>
            <a:r>
              <a:rPr lang="en-CA" b="1" i="1" dirty="0">
                <a:solidFill>
                  <a:srgbClr val="A1238E"/>
                </a:solidFill>
                <a:latin typeface="+mn-lt"/>
              </a:rPr>
              <a:t>Merchant Services</a:t>
            </a:r>
          </a:p>
        </p:txBody>
      </p:sp>
      <p:sp>
        <p:nvSpPr>
          <p:cNvPr id="14" name="Rectangle 13">
            <a:extLst>
              <a:ext uri="{FF2B5EF4-FFF2-40B4-BE49-F238E27FC236}">
                <a16:creationId xmlns:a16="http://schemas.microsoft.com/office/drawing/2014/main" id="{70A6FFE2-843D-4549-B247-3DA159347F0F}"/>
              </a:ext>
            </a:extLst>
          </p:cNvPr>
          <p:cNvSpPr/>
          <p:nvPr/>
        </p:nvSpPr>
        <p:spPr>
          <a:xfrm>
            <a:off x="743441" y="2359204"/>
            <a:ext cx="9776178" cy="64633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err="1">
                <a:solidFill>
                  <a:srgbClr val="002060"/>
                </a:solidFill>
              </a:rPr>
              <a:t>BluePay</a:t>
            </a:r>
            <a:r>
              <a:rPr lang="en-US" b="1" dirty="0">
                <a:solidFill>
                  <a:srgbClr val="002060"/>
                </a:solidFill>
              </a:rPr>
              <a:t> is partnered with authorized agent Chris </a:t>
            </a:r>
            <a:r>
              <a:rPr lang="en-US" b="1" dirty="0" err="1">
                <a:solidFill>
                  <a:srgbClr val="002060"/>
                </a:solidFill>
              </a:rPr>
              <a:t>Browes</a:t>
            </a:r>
            <a:r>
              <a:rPr lang="en-US" b="1" dirty="0">
                <a:solidFill>
                  <a:srgbClr val="002060"/>
                </a:solidFill>
              </a:rPr>
              <a:t> from the BC Based </a:t>
            </a:r>
            <a:r>
              <a:rPr lang="en-US" b="1" dirty="0" err="1">
                <a:solidFill>
                  <a:srgbClr val="002060"/>
                </a:solidFill>
              </a:rPr>
              <a:t>Kubera</a:t>
            </a:r>
            <a:r>
              <a:rPr lang="en-US" b="1" dirty="0">
                <a:solidFill>
                  <a:srgbClr val="002060"/>
                </a:solidFill>
              </a:rPr>
              <a:t> Payments team to provide industry leading payments services and solutions to the BC Chamber Members.</a:t>
            </a:r>
          </a:p>
        </p:txBody>
      </p:sp>
      <p:sp>
        <p:nvSpPr>
          <p:cNvPr id="15" name="Rectangle 14">
            <a:extLst>
              <a:ext uri="{FF2B5EF4-FFF2-40B4-BE49-F238E27FC236}">
                <a16:creationId xmlns:a16="http://schemas.microsoft.com/office/drawing/2014/main" id="{34C7C790-1885-460E-96DE-5C55B4FDC8B5}"/>
              </a:ext>
            </a:extLst>
          </p:cNvPr>
          <p:cNvSpPr/>
          <p:nvPr/>
        </p:nvSpPr>
        <p:spPr>
          <a:xfrm>
            <a:off x="743441" y="3047285"/>
            <a:ext cx="4648200" cy="334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35EA5A2D-FF75-4D74-8965-03D44A7208C5}"/>
              </a:ext>
            </a:extLst>
          </p:cNvPr>
          <p:cNvSpPr txBox="1"/>
          <p:nvPr/>
        </p:nvSpPr>
        <p:spPr>
          <a:xfrm>
            <a:off x="2877040" y="6356350"/>
            <a:ext cx="5029200" cy="276999"/>
          </a:xfrm>
          <a:prstGeom prst="rect">
            <a:avLst/>
          </a:prstGeom>
          <a:noFill/>
        </p:spPr>
        <p:txBody>
          <a:bodyPr wrap="square" rtlCol="0">
            <a:spAutoFit/>
          </a:bodyPr>
          <a:lstStyle/>
          <a:p>
            <a:pPr algn="ctr"/>
            <a:r>
              <a:rPr lang="en-CA" sz="1200" dirty="0">
                <a:solidFill>
                  <a:srgbClr val="002060"/>
                </a:solidFill>
              </a:rPr>
              <a:t>Detailed Brochure Available, please ask your Chamber Representative.</a:t>
            </a:r>
            <a:endParaRPr lang="en-US" sz="1200" dirty="0">
              <a:solidFill>
                <a:srgbClr val="002060"/>
              </a:solidFill>
            </a:endParaRPr>
          </a:p>
        </p:txBody>
      </p:sp>
      <p:grpSp>
        <p:nvGrpSpPr>
          <p:cNvPr id="12" name="Group 11">
            <a:extLst>
              <a:ext uri="{FF2B5EF4-FFF2-40B4-BE49-F238E27FC236}">
                <a16:creationId xmlns:a16="http://schemas.microsoft.com/office/drawing/2014/main" id="{6F998042-5456-4BD6-9A3A-260BE08D2CE8}"/>
              </a:ext>
            </a:extLst>
          </p:cNvPr>
          <p:cNvGrpSpPr/>
          <p:nvPr/>
        </p:nvGrpSpPr>
        <p:grpSpPr>
          <a:xfrm>
            <a:off x="1890945" y="1521616"/>
            <a:ext cx="6015295" cy="885317"/>
            <a:chOff x="1897405" y="4205926"/>
            <a:chExt cx="4444327" cy="684462"/>
          </a:xfrm>
        </p:grpSpPr>
        <p:pic>
          <p:nvPicPr>
            <p:cNvPr id="16" name="Picture 15">
              <a:extLst>
                <a:ext uri="{FF2B5EF4-FFF2-40B4-BE49-F238E27FC236}">
                  <a16:creationId xmlns:a16="http://schemas.microsoft.com/office/drawing/2014/main" id="{901BEB4B-30B4-470D-A730-7169E6C0F5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7405" y="4205926"/>
              <a:ext cx="2395614" cy="684462"/>
            </a:xfrm>
            <a:prstGeom prst="rect">
              <a:avLst/>
            </a:prstGeom>
          </p:spPr>
        </p:pic>
        <p:pic>
          <p:nvPicPr>
            <p:cNvPr id="17" name="Picture 16">
              <a:extLst>
                <a:ext uri="{FF2B5EF4-FFF2-40B4-BE49-F238E27FC236}">
                  <a16:creationId xmlns:a16="http://schemas.microsoft.com/office/drawing/2014/main" id="{F295FF70-BC12-45E8-AA46-6A7CF724A4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3426" y="4264767"/>
              <a:ext cx="1658306" cy="518364"/>
            </a:xfrm>
            <a:prstGeom prst="rect">
              <a:avLst/>
            </a:prstGeom>
          </p:spPr>
        </p:pic>
      </p:grpSp>
      <p:sp>
        <p:nvSpPr>
          <p:cNvPr id="18" name="Rectangle 17">
            <a:extLst>
              <a:ext uri="{FF2B5EF4-FFF2-40B4-BE49-F238E27FC236}">
                <a16:creationId xmlns:a16="http://schemas.microsoft.com/office/drawing/2014/main" id="{8A56CE82-258D-4BED-BEF1-5F6005A2857C}"/>
              </a:ext>
            </a:extLst>
          </p:cNvPr>
          <p:cNvSpPr/>
          <p:nvPr/>
        </p:nvSpPr>
        <p:spPr>
          <a:xfrm>
            <a:off x="2767684" y="3033212"/>
            <a:ext cx="6570853" cy="3508653"/>
          </a:xfrm>
          <a:prstGeom prst="rect">
            <a:avLst/>
          </a:prstGeom>
          <a:ln>
            <a:noFill/>
          </a:ln>
        </p:spPr>
        <p:txBody>
          <a:bodyPr wrap="square">
            <a:spAutoFit/>
          </a:bodyPr>
          <a:lstStyle/>
          <a:p>
            <a:r>
              <a:rPr lang="en-CA" dirty="0" err="1">
                <a:solidFill>
                  <a:srgbClr val="002060"/>
                </a:solidFill>
              </a:rPr>
              <a:t>Kubera</a:t>
            </a:r>
            <a:r>
              <a:rPr lang="en-CA" dirty="0">
                <a:solidFill>
                  <a:srgbClr val="002060"/>
                </a:solidFill>
              </a:rPr>
              <a:t> in partnership with </a:t>
            </a:r>
            <a:r>
              <a:rPr lang="en-CA" dirty="0" err="1">
                <a:solidFill>
                  <a:srgbClr val="002060"/>
                </a:solidFill>
              </a:rPr>
              <a:t>BluePay</a:t>
            </a:r>
            <a:r>
              <a:rPr lang="en-CA" dirty="0">
                <a:solidFill>
                  <a:srgbClr val="002060"/>
                </a:solidFill>
              </a:rPr>
              <a:t> are able to offer the following solutions:</a:t>
            </a:r>
          </a:p>
          <a:p>
            <a:endParaRPr lang="en-CA" dirty="0">
              <a:solidFill>
                <a:srgbClr val="002060"/>
              </a:solidFill>
            </a:endParaRPr>
          </a:p>
          <a:p>
            <a:pPr marL="285750" indent="-285750">
              <a:buFont typeface="Arial" panose="020B0604020202020204" pitchFamily="34" charset="0"/>
              <a:buChar char="•"/>
            </a:pPr>
            <a:r>
              <a:rPr lang="en-CA" sz="1400" dirty="0">
                <a:solidFill>
                  <a:srgbClr val="002060"/>
                </a:solidFill>
              </a:rPr>
              <a:t>The widest range of processing partners and POS integration options available</a:t>
            </a:r>
          </a:p>
          <a:p>
            <a:pPr marL="285750" indent="-285750">
              <a:buFont typeface="Arial" panose="020B0604020202020204" pitchFamily="34" charset="0"/>
              <a:buChar char="•"/>
            </a:pPr>
            <a:r>
              <a:rPr lang="en-CA" sz="1400" dirty="0">
                <a:solidFill>
                  <a:srgbClr val="002060"/>
                </a:solidFill>
              </a:rPr>
              <a:t>Industry leading preferential processing rates for members</a:t>
            </a:r>
          </a:p>
          <a:p>
            <a:pPr marL="285750" indent="-285750">
              <a:buFont typeface="Arial" panose="020B0604020202020204" pitchFamily="34" charset="0"/>
              <a:buChar char="•"/>
            </a:pPr>
            <a:r>
              <a:rPr lang="en-CA" sz="1400" dirty="0">
                <a:solidFill>
                  <a:srgbClr val="002060"/>
                </a:solidFill>
              </a:rPr>
              <a:t>PCI and PA:DSS compliance consulting services</a:t>
            </a:r>
          </a:p>
          <a:p>
            <a:pPr marL="285750" indent="-285750">
              <a:buFont typeface="Arial" panose="020B0604020202020204" pitchFamily="34" charset="0"/>
              <a:buChar char="•"/>
            </a:pPr>
            <a:r>
              <a:rPr lang="en-CA" sz="1400" dirty="0">
                <a:solidFill>
                  <a:srgbClr val="002060"/>
                </a:solidFill>
              </a:rPr>
              <a:t>Integration and support management teams</a:t>
            </a:r>
          </a:p>
          <a:p>
            <a:pPr marL="285750" indent="-285750">
              <a:buFont typeface="Arial" panose="020B0604020202020204" pitchFamily="34" charset="0"/>
              <a:buChar char="•"/>
            </a:pPr>
            <a:r>
              <a:rPr lang="en-CA" sz="1400" dirty="0">
                <a:solidFill>
                  <a:srgbClr val="002060"/>
                </a:solidFill>
              </a:rPr>
              <a:t>Electronic invoicing and payment</a:t>
            </a:r>
          </a:p>
          <a:p>
            <a:pPr marL="285750" indent="-285750">
              <a:buFont typeface="Arial" panose="020B0604020202020204" pitchFamily="34" charset="0"/>
              <a:buChar char="•"/>
            </a:pPr>
            <a:r>
              <a:rPr lang="en-CA" sz="1400" dirty="0">
                <a:solidFill>
                  <a:srgbClr val="002060"/>
                </a:solidFill>
              </a:rPr>
              <a:t>Custom hosted payment form and set-up</a:t>
            </a:r>
          </a:p>
          <a:p>
            <a:pPr marL="285750" indent="-285750">
              <a:buFont typeface="Arial" panose="020B0604020202020204" pitchFamily="34" charset="0"/>
              <a:buChar char="•"/>
            </a:pPr>
            <a:r>
              <a:rPr lang="en-CA" sz="1400" dirty="0">
                <a:solidFill>
                  <a:srgbClr val="002060"/>
                </a:solidFill>
              </a:rPr>
              <a:t>Web development services</a:t>
            </a:r>
          </a:p>
          <a:p>
            <a:pPr marL="285750" indent="-285750">
              <a:buFont typeface="Arial" panose="020B0604020202020204" pitchFamily="34" charset="0"/>
              <a:buChar char="•"/>
            </a:pPr>
            <a:r>
              <a:rPr lang="en-CA" sz="1400" dirty="0">
                <a:solidFill>
                  <a:srgbClr val="002060"/>
                </a:solidFill>
              </a:rPr>
              <a:t>Local support</a:t>
            </a:r>
          </a:p>
          <a:p>
            <a:endParaRPr lang="en-CA" sz="1400" dirty="0">
              <a:solidFill>
                <a:srgbClr val="002060"/>
              </a:solidFill>
            </a:endParaRPr>
          </a:p>
          <a:p>
            <a:r>
              <a:rPr lang="en-CA" sz="1400" dirty="0">
                <a:solidFill>
                  <a:srgbClr val="002060"/>
                </a:solidFill>
              </a:rPr>
              <a:t>Customized dedicating landing pages hosted on the </a:t>
            </a:r>
            <a:r>
              <a:rPr lang="en-CA" sz="1400" dirty="0" err="1">
                <a:solidFill>
                  <a:srgbClr val="002060"/>
                </a:solidFill>
              </a:rPr>
              <a:t>BluePay</a:t>
            </a:r>
            <a:r>
              <a:rPr lang="en-CA" sz="1400" dirty="0">
                <a:solidFill>
                  <a:srgbClr val="002060"/>
                </a:solidFill>
              </a:rPr>
              <a:t> site for all regional Chambers are available. </a:t>
            </a:r>
          </a:p>
          <a:p>
            <a:pPr lvl="1" fontAlgn="t"/>
            <a:r>
              <a:rPr lang="en-US" sz="1400" dirty="0">
                <a:solidFill>
                  <a:srgbClr val="002060"/>
                </a:solidFill>
              </a:rPr>
              <a:t> </a:t>
            </a:r>
          </a:p>
        </p:txBody>
      </p:sp>
      <p:sp>
        <p:nvSpPr>
          <p:cNvPr id="20" name="TextBox 19">
            <a:extLst>
              <a:ext uri="{FF2B5EF4-FFF2-40B4-BE49-F238E27FC236}">
                <a16:creationId xmlns:a16="http://schemas.microsoft.com/office/drawing/2014/main" id="{11B527FB-E681-426B-9551-3E7A9719A53F}"/>
              </a:ext>
            </a:extLst>
          </p:cNvPr>
          <p:cNvSpPr txBox="1"/>
          <p:nvPr/>
        </p:nvSpPr>
        <p:spPr>
          <a:xfrm>
            <a:off x="8635732" y="1152284"/>
            <a:ext cx="1266982" cy="369332"/>
          </a:xfrm>
          <a:prstGeom prst="rect">
            <a:avLst/>
          </a:prstGeom>
          <a:noFill/>
        </p:spPr>
        <p:txBody>
          <a:bodyPr wrap="square" rtlCol="0">
            <a:spAutoFit/>
          </a:bodyPr>
          <a:lstStyle/>
          <a:p>
            <a:r>
              <a:rPr lang="en-CA" b="1" dirty="0">
                <a:solidFill>
                  <a:srgbClr val="FFFFFF"/>
                </a:solidFill>
              </a:rPr>
              <a:t>Logo Here</a:t>
            </a:r>
          </a:p>
        </p:txBody>
      </p:sp>
      <p:pic>
        <p:nvPicPr>
          <p:cNvPr id="22" name="Picture 21" descr="A picture containing object&#10;&#10;Description generated with high confidence">
            <a:extLst>
              <a:ext uri="{FF2B5EF4-FFF2-40B4-BE49-F238E27FC236}">
                <a16:creationId xmlns:a16="http://schemas.microsoft.com/office/drawing/2014/main" id="{C3BA5933-DC77-4440-BB2D-651C93D88D7B}"/>
              </a:ext>
            </a:extLst>
          </p:cNvPr>
          <p:cNvPicPr>
            <a:picLocks noChangeAspect="1"/>
          </p:cNvPicPr>
          <p:nvPr/>
        </p:nvPicPr>
        <p:blipFill>
          <a:blip r:embed="rId6"/>
          <a:stretch>
            <a:fillRect/>
          </a:stretch>
        </p:blipFill>
        <p:spPr>
          <a:xfrm>
            <a:off x="8955114" y="674752"/>
            <a:ext cx="965147" cy="1271169"/>
          </a:xfrm>
          <a:prstGeom prst="rect">
            <a:avLst/>
          </a:prstGeom>
        </p:spPr>
      </p:pic>
    </p:spTree>
    <p:extLst>
      <p:ext uri="{BB962C8B-B14F-4D97-AF65-F5344CB8AC3E}">
        <p14:creationId xmlns:p14="http://schemas.microsoft.com/office/powerpoint/2010/main" val="1497497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680" y="182880"/>
            <a:ext cx="5583936" cy="561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lan OT Book" charset="0"/>
                <a:ea typeface="Clan OT Book" charset="0"/>
                <a:cs typeface="Clan OT Book" charset="0"/>
              </a:rPr>
              <a:t>Member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lan OT Book" charset="0"/>
              <a:ea typeface="Clan OT Book" charset="0"/>
              <a:cs typeface="Clan OT Book" charset="0"/>
            </a:endParaRPr>
          </a:p>
        </p:txBody>
      </p:sp>
      <p:sp>
        <p:nvSpPr>
          <p:cNvPr id="13" name="Slide Number Placeholder 12"/>
          <p:cNvSpPr>
            <a:spLocks noGrp="1"/>
          </p:cNvSpPr>
          <p:nvPr>
            <p:ph type="sldNum" sz="quarter" idx="12"/>
          </p:nvPr>
        </p:nvSpPr>
        <p:spPr>
          <a:xfrm>
            <a:off x="93385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BC CHAMBER OF COMMERCE    </a:t>
            </a:r>
            <a:fld id="{40311639-4E40-874B-8D7C-8F1A800E2EA6}" type="slidenum">
              <a:rPr kumimoji="0" lang="en-US" sz="9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Title 4">
            <a:extLst>
              <a:ext uri="{FF2B5EF4-FFF2-40B4-BE49-F238E27FC236}">
                <a16:creationId xmlns:a16="http://schemas.microsoft.com/office/drawing/2014/main" id="{24FBE2D7-17A5-4238-A791-133BBC6B6C83}"/>
              </a:ext>
            </a:extLst>
          </p:cNvPr>
          <p:cNvSpPr>
            <a:spLocks noGrp="1"/>
          </p:cNvSpPr>
          <p:nvPr>
            <p:ph type="title"/>
          </p:nvPr>
        </p:nvSpPr>
        <p:spPr>
          <a:xfrm>
            <a:off x="630987" y="732868"/>
            <a:ext cx="4760654" cy="590932"/>
          </a:xfrm>
        </p:spPr>
        <p:txBody>
          <a:bodyPr>
            <a:normAutofit/>
          </a:bodyPr>
          <a:lstStyle/>
          <a:p>
            <a:r>
              <a:rPr lang="en-CA" b="1" i="1" dirty="0">
                <a:solidFill>
                  <a:srgbClr val="A1238E"/>
                </a:solidFill>
                <a:latin typeface="+mn-lt"/>
              </a:rPr>
              <a:t>Legal Services</a:t>
            </a:r>
          </a:p>
        </p:txBody>
      </p:sp>
      <p:sp>
        <p:nvSpPr>
          <p:cNvPr id="14" name="Rectangle 13">
            <a:extLst>
              <a:ext uri="{FF2B5EF4-FFF2-40B4-BE49-F238E27FC236}">
                <a16:creationId xmlns:a16="http://schemas.microsoft.com/office/drawing/2014/main" id="{70A6FFE2-843D-4549-B247-3DA159347F0F}"/>
              </a:ext>
            </a:extLst>
          </p:cNvPr>
          <p:cNvSpPr/>
          <p:nvPr/>
        </p:nvSpPr>
        <p:spPr>
          <a:xfrm>
            <a:off x="743441" y="2359204"/>
            <a:ext cx="9776178" cy="36933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en-US" b="1" dirty="0">
              <a:solidFill>
                <a:srgbClr val="002060"/>
              </a:solidFill>
            </a:endParaRPr>
          </a:p>
        </p:txBody>
      </p:sp>
      <p:sp>
        <p:nvSpPr>
          <p:cNvPr id="15" name="Rectangle 14">
            <a:extLst>
              <a:ext uri="{FF2B5EF4-FFF2-40B4-BE49-F238E27FC236}">
                <a16:creationId xmlns:a16="http://schemas.microsoft.com/office/drawing/2014/main" id="{34C7C790-1885-460E-96DE-5C55B4FDC8B5}"/>
              </a:ext>
            </a:extLst>
          </p:cNvPr>
          <p:cNvSpPr/>
          <p:nvPr/>
        </p:nvSpPr>
        <p:spPr>
          <a:xfrm>
            <a:off x="743441" y="3047285"/>
            <a:ext cx="4648200" cy="334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35EA5A2D-FF75-4D74-8965-03D44A7208C5}"/>
              </a:ext>
            </a:extLst>
          </p:cNvPr>
          <p:cNvSpPr txBox="1"/>
          <p:nvPr/>
        </p:nvSpPr>
        <p:spPr>
          <a:xfrm>
            <a:off x="3557016" y="6406144"/>
            <a:ext cx="5029200" cy="276999"/>
          </a:xfrm>
          <a:prstGeom prst="rect">
            <a:avLst/>
          </a:prstGeom>
          <a:noFill/>
        </p:spPr>
        <p:txBody>
          <a:bodyPr wrap="square" rtlCol="0">
            <a:spAutoFit/>
          </a:bodyPr>
          <a:lstStyle/>
          <a:p>
            <a:pPr algn="ctr"/>
            <a:r>
              <a:rPr lang="en-CA" sz="1200" dirty="0">
                <a:solidFill>
                  <a:srgbClr val="002060"/>
                </a:solidFill>
              </a:rPr>
              <a:t>Detailed Brochure Available, please ask your Chamber Representative.</a:t>
            </a:r>
            <a:endParaRPr lang="en-US" sz="1200" dirty="0">
              <a:solidFill>
                <a:srgbClr val="002060"/>
              </a:solidFill>
            </a:endParaRPr>
          </a:p>
        </p:txBody>
      </p:sp>
      <p:sp>
        <p:nvSpPr>
          <p:cNvPr id="18" name="Rectangle 17">
            <a:extLst>
              <a:ext uri="{FF2B5EF4-FFF2-40B4-BE49-F238E27FC236}">
                <a16:creationId xmlns:a16="http://schemas.microsoft.com/office/drawing/2014/main" id="{8A56CE82-258D-4BED-BEF1-5F6005A2857C}"/>
              </a:ext>
            </a:extLst>
          </p:cNvPr>
          <p:cNvSpPr/>
          <p:nvPr/>
        </p:nvSpPr>
        <p:spPr>
          <a:xfrm>
            <a:off x="1273509" y="2205987"/>
            <a:ext cx="8716041" cy="4016484"/>
          </a:xfrm>
          <a:prstGeom prst="rect">
            <a:avLst/>
          </a:prstGeom>
          <a:ln>
            <a:noFill/>
          </a:ln>
        </p:spPr>
        <p:txBody>
          <a:bodyPr wrap="square">
            <a:spAutoFit/>
          </a:bodyPr>
          <a:lstStyle/>
          <a:p>
            <a:r>
              <a:rPr lang="en-CA" sz="1700" dirty="0">
                <a:solidFill>
                  <a:srgbClr val="002060"/>
                </a:solidFill>
              </a:rPr>
              <a:t>For a small monthly fee, LegalShield drops high hourly rates to offer legal plans that get you 24/7 access to advice and counsel on an unlimited number of personal legal issues from lawyers with an average of 19 years of experience. From wills and estate planning to small business protection and identity theft, LegalShield is a one-stop shop for legal counsel and services.</a:t>
            </a:r>
          </a:p>
          <a:p>
            <a:endParaRPr lang="en-CA" sz="1700" dirty="0">
              <a:solidFill>
                <a:srgbClr val="002060"/>
              </a:solidFill>
            </a:endParaRPr>
          </a:p>
          <a:p>
            <a:r>
              <a:rPr lang="en-CA" sz="1700" dirty="0">
                <a:solidFill>
                  <a:srgbClr val="002060"/>
                </a:solidFill>
              </a:rPr>
              <a:t>BC Chamber members get an </a:t>
            </a:r>
            <a:r>
              <a:rPr lang="en-CA" sz="1700" i="1" dirty="0">
                <a:solidFill>
                  <a:srgbClr val="002060"/>
                </a:solidFill>
              </a:rPr>
              <a:t>exclusive</a:t>
            </a:r>
            <a:r>
              <a:rPr lang="en-CA" sz="1700" dirty="0">
                <a:solidFill>
                  <a:srgbClr val="002060"/>
                </a:solidFill>
              </a:rPr>
              <a:t> discount on the monthly fee, making legal solutions for your personal and business needs that much more affordable.</a:t>
            </a:r>
          </a:p>
          <a:p>
            <a:endParaRPr lang="en-CA" sz="1700" dirty="0">
              <a:solidFill>
                <a:srgbClr val="002060"/>
              </a:solidFill>
            </a:endParaRPr>
          </a:p>
          <a:p>
            <a:r>
              <a:rPr lang="en-CA" sz="1700" dirty="0">
                <a:solidFill>
                  <a:srgbClr val="002060"/>
                </a:solidFill>
              </a:rPr>
              <a:t>Plans include: Small Business Plans, Identity Theft Protection, Family Plans and individual Legal Plans. To set this program up, please contact:</a:t>
            </a:r>
          </a:p>
          <a:p>
            <a:pPr lvl="1" algn="ctr" fontAlgn="t"/>
            <a:r>
              <a:rPr lang="en-US" sz="1700" dirty="0">
                <a:solidFill>
                  <a:srgbClr val="002060"/>
                </a:solidFill>
              </a:rPr>
              <a:t>Patricia </a:t>
            </a:r>
            <a:r>
              <a:rPr lang="en-US" sz="1700" dirty="0" err="1">
                <a:solidFill>
                  <a:srgbClr val="002060"/>
                </a:solidFill>
              </a:rPr>
              <a:t>Lapena</a:t>
            </a:r>
            <a:endParaRPr lang="en-US" sz="1700" dirty="0">
              <a:solidFill>
                <a:srgbClr val="002060"/>
              </a:solidFill>
            </a:endParaRPr>
          </a:p>
          <a:p>
            <a:pPr lvl="1" algn="ctr" fontAlgn="t"/>
            <a:r>
              <a:rPr lang="en-US" sz="1700" dirty="0">
                <a:solidFill>
                  <a:srgbClr val="002060"/>
                </a:solidFill>
              </a:rPr>
              <a:t>BC Regional Manager, LegalShield</a:t>
            </a:r>
          </a:p>
          <a:p>
            <a:pPr lvl="1" algn="ctr" fontAlgn="t"/>
            <a:r>
              <a:rPr lang="en-US" sz="1700" dirty="0">
                <a:solidFill>
                  <a:srgbClr val="002060"/>
                </a:solidFill>
              </a:rPr>
              <a:t>(604) 833-3631 </a:t>
            </a:r>
          </a:p>
          <a:p>
            <a:pPr lvl="1" algn="ctr" fontAlgn="t"/>
            <a:r>
              <a:rPr lang="en-US" sz="1700" dirty="0">
                <a:solidFill>
                  <a:srgbClr val="002060"/>
                </a:solidFill>
                <a:hlinkClick r:id="rId4"/>
              </a:rPr>
              <a:t>Patricia.legalshield@gmail.com</a:t>
            </a:r>
            <a:endParaRPr lang="en-US" sz="1700" dirty="0">
              <a:solidFill>
                <a:srgbClr val="002060"/>
              </a:solidFill>
            </a:endParaRPr>
          </a:p>
          <a:p>
            <a:pPr lvl="1" algn="ctr" fontAlgn="t"/>
            <a:r>
              <a:rPr lang="en-US" sz="1700" dirty="0">
                <a:solidFill>
                  <a:srgbClr val="002060"/>
                </a:solidFill>
                <a:hlinkClick r:id="rId5"/>
              </a:rPr>
              <a:t>www.patricialapena.com</a:t>
            </a:r>
            <a:r>
              <a:rPr lang="en-US" sz="1700" dirty="0">
                <a:solidFill>
                  <a:srgbClr val="002060"/>
                </a:solidFill>
              </a:rPr>
              <a:t> </a:t>
            </a:r>
          </a:p>
        </p:txBody>
      </p:sp>
      <p:pic>
        <p:nvPicPr>
          <p:cNvPr id="19" name="Picture 18">
            <a:extLst>
              <a:ext uri="{FF2B5EF4-FFF2-40B4-BE49-F238E27FC236}">
                <a16:creationId xmlns:a16="http://schemas.microsoft.com/office/drawing/2014/main" id="{00AE0768-962C-42D1-8348-4696B8E7EE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3824" y="1152532"/>
            <a:ext cx="2615633" cy="885366"/>
          </a:xfrm>
          <a:prstGeom prst="rect">
            <a:avLst/>
          </a:prstGeom>
        </p:spPr>
      </p:pic>
      <p:sp>
        <p:nvSpPr>
          <p:cNvPr id="11" name="TextBox 10">
            <a:extLst>
              <a:ext uri="{FF2B5EF4-FFF2-40B4-BE49-F238E27FC236}">
                <a16:creationId xmlns:a16="http://schemas.microsoft.com/office/drawing/2014/main" id="{77E4C365-FFC7-43FA-B7F7-17EC80E64001}"/>
              </a:ext>
            </a:extLst>
          </p:cNvPr>
          <p:cNvSpPr txBox="1"/>
          <p:nvPr/>
        </p:nvSpPr>
        <p:spPr>
          <a:xfrm>
            <a:off x="8635732" y="1152284"/>
            <a:ext cx="1266982" cy="369332"/>
          </a:xfrm>
          <a:prstGeom prst="rect">
            <a:avLst/>
          </a:prstGeom>
          <a:noFill/>
        </p:spPr>
        <p:txBody>
          <a:bodyPr wrap="square" rtlCol="0">
            <a:spAutoFit/>
          </a:bodyPr>
          <a:lstStyle/>
          <a:p>
            <a:r>
              <a:rPr lang="en-CA" b="1" dirty="0">
                <a:solidFill>
                  <a:srgbClr val="FFFFFF"/>
                </a:solidFill>
              </a:rPr>
              <a:t>Logo Here</a:t>
            </a:r>
          </a:p>
        </p:txBody>
      </p:sp>
      <p:pic>
        <p:nvPicPr>
          <p:cNvPr id="12" name="Picture 11" descr="A picture containing object&#10;&#10;Description generated with high confidence">
            <a:extLst>
              <a:ext uri="{FF2B5EF4-FFF2-40B4-BE49-F238E27FC236}">
                <a16:creationId xmlns:a16="http://schemas.microsoft.com/office/drawing/2014/main" id="{CE8A639B-3A27-4E6D-894E-490DC4B2AB47}"/>
              </a:ext>
            </a:extLst>
          </p:cNvPr>
          <p:cNvPicPr>
            <a:picLocks noChangeAspect="1"/>
          </p:cNvPicPr>
          <p:nvPr/>
        </p:nvPicPr>
        <p:blipFill>
          <a:blip r:embed="rId7"/>
          <a:stretch>
            <a:fillRect/>
          </a:stretch>
        </p:blipFill>
        <p:spPr>
          <a:xfrm>
            <a:off x="8955114" y="674752"/>
            <a:ext cx="965147" cy="1271169"/>
          </a:xfrm>
          <a:prstGeom prst="rect">
            <a:avLst/>
          </a:prstGeom>
        </p:spPr>
      </p:pic>
    </p:spTree>
    <p:extLst>
      <p:ext uri="{BB962C8B-B14F-4D97-AF65-F5344CB8AC3E}">
        <p14:creationId xmlns:p14="http://schemas.microsoft.com/office/powerpoint/2010/main" val="3659625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8944</TotalTime>
  <Words>2105</Words>
  <Application>Microsoft Office PowerPoint</Application>
  <PresentationFormat>Widescreen</PresentationFormat>
  <Paragraphs>363</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Clan OT</vt:lpstr>
      <vt:lpstr>Clan OT Book</vt:lpstr>
      <vt:lpstr>Office Theme</vt:lpstr>
      <vt:lpstr>Member Benefits Presentation</vt:lpstr>
      <vt:lpstr>PowerPoint Presentation</vt:lpstr>
      <vt:lpstr>PowerPoint Presentation</vt:lpstr>
      <vt:lpstr>PowerPoint Presentation</vt:lpstr>
      <vt:lpstr>Employee Benefits</vt:lpstr>
      <vt:lpstr>Merchant Solutions</vt:lpstr>
      <vt:lpstr>Payroll Solutions</vt:lpstr>
      <vt:lpstr>Merchant Services</vt:lpstr>
      <vt:lpstr>Legal Services</vt:lpstr>
      <vt:lpstr>Online Marketing</vt:lpstr>
      <vt:lpstr>Office Essentials</vt:lpstr>
      <vt:lpstr>Shipping</vt:lpstr>
      <vt:lpstr>Petro Canada’s Superpass</vt:lpstr>
      <vt:lpstr>Esso Business Card Program</vt:lpstr>
      <vt:lpstr>Shell Fleet Card</vt:lpstr>
      <vt:lpstr>Travel Discount Program</vt:lpstr>
      <vt:lpstr>Airport Parking</vt:lpstr>
      <vt:lpstr>Liability Insurance</vt:lpstr>
      <vt:lpstr>Promotional Items and Printing</vt:lpstr>
      <vt:lpstr>Digital Marketing Training</vt:lpstr>
      <vt:lpstr>Experiential Learning – Project support</vt:lpstr>
      <vt:lpstr>eNewsletters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Nelson and District Chamber of Commerce</cp:lastModifiedBy>
  <cp:revision>135</cp:revision>
  <dcterms:created xsi:type="dcterms:W3CDTF">2017-05-02T21:14:15Z</dcterms:created>
  <dcterms:modified xsi:type="dcterms:W3CDTF">2018-06-07T20:48:26Z</dcterms:modified>
</cp:coreProperties>
</file>