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2"/>
    <p:sldMasterId id="2147483731" r:id="rId3"/>
    <p:sldMasterId id="2147483743" r:id="rId4"/>
  </p:sldMasterIdLst>
  <p:notesMasterIdLst>
    <p:notesMasterId r:id="rId33"/>
  </p:notesMasterIdLst>
  <p:sldIdLst>
    <p:sldId id="257" r:id="rId5"/>
    <p:sldId id="438" r:id="rId6"/>
    <p:sldId id="439" r:id="rId7"/>
    <p:sldId id="324" r:id="rId8"/>
    <p:sldId id="430" r:id="rId9"/>
    <p:sldId id="420" r:id="rId10"/>
    <p:sldId id="368" r:id="rId11"/>
    <p:sldId id="440" r:id="rId12"/>
    <p:sldId id="396" r:id="rId13"/>
    <p:sldId id="412" r:id="rId14"/>
    <p:sldId id="441" r:id="rId15"/>
    <p:sldId id="414" r:id="rId16"/>
    <p:sldId id="442" r:id="rId17"/>
    <p:sldId id="416" r:id="rId18"/>
    <p:sldId id="443" r:id="rId19"/>
    <p:sldId id="418" r:id="rId20"/>
    <p:sldId id="419" r:id="rId21"/>
    <p:sldId id="422" r:id="rId22"/>
    <p:sldId id="447" r:id="rId23"/>
    <p:sldId id="444" r:id="rId24"/>
    <p:sldId id="425" r:id="rId25"/>
    <p:sldId id="426" r:id="rId26"/>
    <p:sldId id="446" r:id="rId27"/>
    <p:sldId id="431" r:id="rId28"/>
    <p:sldId id="428" r:id="rId29"/>
    <p:sldId id="432" r:id="rId30"/>
    <p:sldId id="429" r:id="rId31"/>
    <p:sldId id="44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2" autoAdjust="0"/>
    <p:restoredTop sz="94660"/>
  </p:normalViewPr>
  <p:slideViewPr>
    <p:cSldViewPr>
      <p:cViewPr varScale="1">
        <p:scale>
          <a:sx n="110" d="100"/>
          <a:sy n="110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62"/>
    </p:cViewPr>
  </p:sorterViewPr>
  <p:notesViewPr>
    <p:cSldViewPr>
      <p:cViewPr varScale="1">
        <p:scale>
          <a:sx n="63" d="100"/>
          <a:sy n="63" d="100"/>
        </p:scale>
        <p:origin x="26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D6F47-7D21-4DEE-A19E-B877C497483C}" type="doc">
      <dgm:prSet loTypeId="urn:microsoft.com/office/officeart/2005/8/layout/gear1" loCatId="cycle" qsTypeId="urn:microsoft.com/office/officeart/2005/8/quickstyle/3d1" qsCatId="3D" csTypeId="urn:microsoft.com/office/officeart/2005/8/colors/accent2_2" csCatId="accent2" phldr="1"/>
      <dgm:spPr/>
    </dgm:pt>
    <dgm:pt modelId="{8E078D1F-FA13-4AD8-BCA0-6C28B6DD41F8}">
      <dgm:prSet phldrT="[Text]"/>
      <dgm:spPr/>
      <dgm:t>
        <a:bodyPr/>
        <a:lstStyle/>
        <a:p>
          <a:r>
            <a:rPr lang="en-CA" dirty="0"/>
            <a:t>Chamber of Commerce</a:t>
          </a:r>
        </a:p>
      </dgm:t>
    </dgm:pt>
    <dgm:pt modelId="{9A21F2E5-3DBA-4817-8171-4588647FDEA9}" type="parTrans" cxnId="{73015B71-C5E6-4DA7-9E0C-34E9BD9F5F21}">
      <dgm:prSet/>
      <dgm:spPr/>
      <dgm:t>
        <a:bodyPr/>
        <a:lstStyle/>
        <a:p>
          <a:endParaRPr lang="en-CA"/>
        </a:p>
      </dgm:t>
    </dgm:pt>
    <dgm:pt modelId="{2B108C63-F658-4CB5-9494-30CDF787D962}" type="sibTrans" cxnId="{73015B71-C5E6-4DA7-9E0C-34E9BD9F5F21}">
      <dgm:prSet/>
      <dgm:spPr/>
      <dgm:t>
        <a:bodyPr/>
        <a:lstStyle/>
        <a:p>
          <a:endParaRPr lang="en-CA" dirty="0"/>
        </a:p>
      </dgm:t>
    </dgm:pt>
    <dgm:pt modelId="{6BA05DE6-A43A-443A-9BD9-F99B86A1074F}">
      <dgm:prSet phldrT="[Text]"/>
      <dgm:spPr/>
      <dgm:t>
        <a:bodyPr/>
        <a:lstStyle/>
        <a:p>
          <a:r>
            <a:rPr lang="en-CA" dirty="0"/>
            <a:t>Community Futures</a:t>
          </a:r>
        </a:p>
      </dgm:t>
    </dgm:pt>
    <dgm:pt modelId="{D3E0D3D6-5B68-44A7-9444-8F6C0E055375}" type="parTrans" cxnId="{567FD494-F6C6-42DC-B5C6-3256F99813EB}">
      <dgm:prSet/>
      <dgm:spPr/>
      <dgm:t>
        <a:bodyPr/>
        <a:lstStyle/>
        <a:p>
          <a:endParaRPr lang="en-CA"/>
        </a:p>
      </dgm:t>
    </dgm:pt>
    <dgm:pt modelId="{4B034559-7F99-40D2-9F03-FE3397F128ED}" type="sibTrans" cxnId="{567FD494-F6C6-42DC-B5C6-3256F99813EB}">
      <dgm:prSet/>
      <dgm:spPr/>
      <dgm:t>
        <a:bodyPr/>
        <a:lstStyle/>
        <a:p>
          <a:endParaRPr lang="en-CA" dirty="0"/>
        </a:p>
      </dgm:t>
    </dgm:pt>
    <dgm:pt modelId="{8202C19A-A093-4B75-823A-341021837F86}">
      <dgm:prSet phldrT="[Text]"/>
      <dgm:spPr/>
      <dgm:t>
        <a:bodyPr/>
        <a:lstStyle/>
        <a:p>
          <a:r>
            <a:rPr lang="en-CA" dirty="0"/>
            <a:t>City of Nelson</a:t>
          </a:r>
        </a:p>
        <a:p>
          <a:r>
            <a:rPr lang="en-CA" dirty="0"/>
            <a:t>&amp; RDCK</a:t>
          </a:r>
        </a:p>
      </dgm:t>
    </dgm:pt>
    <dgm:pt modelId="{AB95AC1E-BD6B-4F2C-A55E-E8EF7E18EF8E}" type="parTrans" cxnId="{C64229FD-9991-410D-836B-0728DB685C61}">
      <dgm:prSet/>
      <dgm:spPr/>
      <dgm:t>
        <a:bodyPr/>
        <a:lstStyle/>
        <a:p>
          <a:endParaRPr lang="en-CA"/>
        </a:p>
      </dgm:t>
    </dgm:pt>
    <dgm:pt modelId="{838F4916-C8FA-4D38-84C4-57530503DB79}" type="sibTrans" cxnId="{C64229FD-9991-410D-836B-0728DB685C61}">
      <dgm:prSet/>
      <dgm:spPr/>
      <dgm:t>
        <a:bodyPr/>
        <a:lstStyle/>
        <a:p>
          <a:endParaRPr lang="en-CA" dirty="0"/>
        </a:p>
      </dgm:t>
    </dgm:pt>
    <dgm:pt modelId="{9BA6F11C-D104-46E0-B8A0-7156CB84D733}" type="pres">
      <dgm:prSet presAssocID="{FAAD6F47-7D21-4DEE-A19E-B877C49748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D969FF1-5DD9-4F40-87B5-A42ACA819079}" type="pres">
      <dgm:prSet presAssocID="{8E078D1F-FA13-4AD8-BCA0-6C28B6DD41F8}" presName="gear1" presStyleLbl="node1" presStyleIdx="0" presStyleCnt="3" custAng="21385583" custScaleX="89731" custScaleY="86371" custLinFactNeighborX="-129" custLinFactNeighborY="8520">
        <dgm:presLayoutVars>
          <dgm:chMax val="1"/>
          <dgm:bulletEnabled val="1"/>
        </dgm:presLayoutVars>
      </dgm:prSet>
      <dgm:spPr/>
    </dgm:pt>
    <dgm:pt modelId="{F184A6F7-A890-40AB-9857-B45574B841B4}" type="pres">
      <dgm:prSet presAssocID="{8E078D1F-FA13-4AD8-BCA0-6C28B6DD41F8}" presName="gear1srcNode" presStyleLbl="node1" presStyleIdx="0" presStyleCnt="3"/>
      <dgm:spPr/>
    </dgm:pt>
    <dgm:pt modelId="{D56059B1-58BB-432E-946D-516419324719}" type="pres">
      <dgm:prSet presAssocID="{8E078D1F-FA13-4AD8-BCA0-6C28B6DD41F8}" presName="gear1dstNode" presStyleLbl="node1" presStyleIdx="0" presStyleCnt="3"/>
      <dgm:spPr/>
    </dgm:pt>
    <dgm:pt modelId="{D34FACEE-8C15-4057-BA68-AED8D096B063}" type="pres">
      <dgm:prSet presAssocID="{6BA05DE6-A43A-443A-9BD9-F99B86A1074F}" presName="gear2" presStyleLbl="node1" presStyleIdx="1" presStyleCnt="3" custScaleX="114371" custScaleY="112915" custLinFactNeighborX="-5" custLinFactNeighborY="3599">
        <dgm:presLayoutVars>
          <dgm:chMax val="1"/>
          <dgm:bulletEnabled val="1"/>
        </dgm:presLayoutVars>
      </dgm:prSet>
      <dgm:spPr/>
    </dgm:pt>
    <dgm:pt modelId="{239304BC-4B5B-45EC-A1C3-04265A4F58F1}" type="pres">
      <dgm:prSet presAssocID="{6BA05DE6-A43A-443A-9BD9-F99B86A1074F}" presName="gear2srcNode" presStyleLbl="node1" presStyleIdx="1" presStyleCnt="3"/>
      <dgm:spPr/>
    </dgm:pt>
    <dgm:pt modelId="{17D1BF4E-D7FE-4565-91E5-ABE5577AFB25}" type="pres">
      <dgm:prSet presAssocID="{6BA05DE6-A43A-443A-9BD9-F99B86A1074F}" presName="gear2dstNode" presStyleLbl="node1" presStyleIdx="1" presStyleCnt="3"/>
      <dgm:spPr/>
    </dgm:pt>
    <dgm:pt modelId="{386C5DA1-4E9D-4C00-B933-048ABC1A8E99}" type="pres">
      <dgm:prSet presAssocID="{8202C19A-A093-4B75-823A-341021837F86}" presName="gear3" presStyleLbl="node1" presStyleIdx="2" presStyleCnt="3" custAng="236046" custScaleX="118227" custScaleY="115734" custLinFactNeighborX="10807" custLinFactNeighborY="-6484"/>
      <dgm:spPr/>
    </dgm:pt>
    <dgm:pt modelId="{470B6FEE-3272-4933-9C5C-8CBED9DFF4F8}" type="pres">
      <dgm:prSet presAssocID="{8202C19A-A093-4B75-823A-341021837F8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B009A8F-023F-4424-A430-07D5ECC25F04}" type="pres">
      <dgm:prSet presAssocID="{8202C19A-A093-4B75-823A-341021837F86}" presName="gear3srcNode" presStyleLbl="node1" presStyleIdx="2" presStyleCnt="3"/>
      <dgm:spPr/>
    </dgm:pt>
    <dgm:pt modelId="{3111DD7D-E72B-4BFB-BD7D-6588120523B9}" type="pres">
      <dgm:prSet presAssocID="{8202C19A-A093-4B75-823A-341021837F86}" presName="gear3dstNode" presStyleLbl="node1" presStyleIdx="2" presStyleCnt="3"/>
      <dgm:spPr/>
    </dgm:pt>
    <dgm:pt modelId="{BA818EF5-9FA7-4247-B207-8A399CC4D2FA}" type="pres">
      <dgm:prSet presAssocID="{2B108C63-F658-4CB5-9494-30CDF787D962}" presName="connector1" presStyleLbl="sibTrans2D1" presStyleIdx="0" presStyleCnt="3"/>
      <dgm:spPr/>
    </dgm:pt>
    <dgm:pt modelId="{2FE96BC9-5998-42C6-A27B-61FA6946FFF7}" type="pres">
      <dgm:prSet presAssocID="{4B034559-7F99-40D2-9F03-FE3397F128ED}" presName="connector2" presStyleLbl="sibTrans2D1" presStyleIdx="1" presStyleCnt="3"/>
      <dgm:spPr/>
    </dgm:pt>
    <dgm:pt modelId="{4B1D40B9-1C52-4B41-B053-35CF7BA2B127}" type="pres">
      <dgm:prSet presAssocID="{838F4916-C8FA-4D38-84C4-57530503DB79}" presName="connector3" presStyleLbl="sibTrans2D1" presStyleIdx="2" presStyleCnt="3"/>
      <dgm:spPr/>
    </dgm:pt>
  </dgm:ptLst>
  <dgm:cxnLst>
    <dgm:cxn modelId="{FFB10703-CBD8-488F-9DF9-6EFDFB0C0941}" type="presOf" srcId="{8202C19A-A093-4B75-823A-341021837F86}" destId="{3111DD7D-E72B-4BFB-BD7D-6588120523B9}" srcOrd="3" destOrd="0" presId="urn:microsoft.com/office/officeart/2005/8/layout/gear1"/>
    <dgm:cxn modelId="{0514712C-08C7-42EC-BC16-321DDB167B95}" type="presOf" srcId="{8E078D1F-FA13-4AD8-BCA0-6C28B6DD41F8}" destId="{F184A6F7-A890-40AB-9857-B45574B841B4}" srcOrd="1" destOrd="0" presId="urn:microsoft.com/office/officeart/2005/8/layout/gear1"/>
    <dgm:cxn modelId="{7AD22233-220D-4980-917C-45D732E40FD6}" type="presOf" srcId="{8202C19A-A093-4B75-823A-341021837F86}" destId="{386C5DA1-4E9D-4C00-B933-048ABC1A8E99}" srcOrd="0" destOrd="0" presId="urn:microsoft.com/office/officeart/2005/8/layout/gear1"/>
    <dgm:cxn modelId="{8A662242-F574-4D54-A0E3-206F4EA413C6}" type="presOf" srcId="{2B108C63-F658-4CB5-9494-30CDF787D962}" destId="{BA818EF5-9FA7-4247-B207-8A399CC4D2FA}" srcOrd="0" destOrd="0" presId="urn:microsoft.com/office/officeart/2005/8/layout/gear1"/>
    <dgm:cxn modelId="{58EE2449-222D-4654-B60D-11E02AB2E5F9}" type="presOf" srcId="{8E078D1F-FA13-4AD8-BCA0-6C28B6DD41F8}" destId="{8D969FF1-5DD9-4F40-87B5-A42ACA819079}" srcOrd="0" destOrd="0" presId="urn:microsoft.com/office/officeart/2005/8/layout/gear1"/>
    <dgm:cxn modelId="{73015B71-C5E6-4DA7-9E0C-34E9BD9F5F21}" srcId="{FAAD6F47-7D21-4DEE-A19E-B877C497483C}" destId="{8E078D1F-FA13-4AD8-BCA0-6C28B6DD41F8}" srcOrd="0" destOrd="0" parTransId="{9A21F2E5-3DBA-4817-8171-4588647FDEA9}" sibTransId="{2B108C63-F658-4CB5-9494-30CDF787D962}"/>
    <dgm:cxn modelId="{68808E53-7B99-4695-91B8-4F962F2BC3B7}" type="presOf" srcId="{8202C19A-A093-4B75-823A-341021837F86}" destId="{470B6FEE-3272-4933-9C5C-8CBED9DFF4F8}" srcOrd="1" destOrd="0" presId="urn:microsoft.com/office/officeart/2005/8/layout/gear1"/>
    <dgm:cxn modelId="{567FD494-F6C6-42DC-B5C6-3256F99813EB}" srcId="{FAAD6F47-7D21-4DEE-A19E-B877C497483C}" destId="{6BA05DE6-A43A-443A-9BD9-F99B86A1074F}" srcOrd="1" destOrd="0" parTransId="{D3E0D3D6-5B68-44A7-9444-8F6C0E055375}" sibTransId="{4B034559-7F99-40D2-9F03-FE3397F128ED}"/>
    <dgm:cxn modelId="{CD9A7DA0-84C1-4973-85B7-4B65A4E4C1DD}" type="presOf" srcId="{8E078D1F-FA13-4AD8-BCA0-6C28B6DD41F8}" destId="{D56059B1-58BB-432E-946D-516419324719}" srcOrd="2" destOrd="0" presId="urn:microsoft.com/office/officeart/2005/8/layout/gear1"/>
    <dgm:cxn modelId="{872527AA-C69C-4A02-9598-0A2C7C1AA8F5}" type="presOf" srcId="{6BA05DE6-A43A-443A-9BD9-F99B86A1074F}" destId="{239304BC-4B5B-45EC-A1C3-04265A4F58F1}" srcOrd="1" destOrd="0" presId="urn:microsoft.com/office/officeart/2005/8/layout/gear1"/>
    <dgm:cxn modelId="{782961B4-920E-4388-A14A-486BBE04797E}" type="presOf" srcId="{FAAD6F47-7D21-4DEE-A19E-B877C497483C}" destId="{9BA6F11C-D104-46E0-B8A0-7156CB84D733}" srcOrd="0" destOrd="0" presId="urn:microsoft.com/office/officeart/2005/8/layout/gear1"/>
    <dgm:cxn modelId="{C3DA1DC1-8A7D-4B6C-864B-C3B1A5BB8094}" type="presOf" srcId="{838F4916-C8FA-4D38-84C4-57530503DB79}" destId="{4B1D40B9-1C52-4B41-B053-35CF7BA2B127}" srcOrd="0" destOrd="0" presId="urn:microsoft.com/office/officeart/2005/8/layout/gear1"/>
    <dgm:cxn modelId="{1DFBF0CD-7D7D-410D-903A-B6BB80F96D54}" type="presOf" srcId="{6BA05DE6-A43A-443A-9BD9-F99B86A1074F}" destId="{17D1BF4E-D7FE-4565-91E5-ABE5577AFB25}" srcOrd="2" destOrd="0" presId="urn:microsoft.com/office/officeart/2005/8/layout/gear1"/>
    <dgm:cxn modelId="{9F0E7DDD-4A18-4845-84E8-BBE2E7E9D02F}" type="presOf" srcId="{6BA05DE6-A43A-443A-9BD9-F99B86A1074F}" destId="{D34FACEE-8C15-4057-BA68-AED8D096B063}" srcOrd="0" destOrd="0" presId="urn:microsoft.com/office/officeart/2005/8/layout/gear1"/>
    <dgm:cxn modelId="{86CA53EB-09F1-422C-A73D-487BC3DDA0C0}" type="presOf" srcId="{4B034559-7F99-40D2-9F03-FE3397F128ED}" destId="{2FE96BC9-5998-42C6-A27B-61FA6946FFF7}" srcOrd="0" destOrd="0" presId="urn:microsoft.com/office/officeart/2005/8/layout/gear1"/>
    <dgm:cxn modelId="{A504E3EF-4A2F-4809-B7F6-BCD7FC3A6D22}" type="presOf" srcId="{8202C19A-A093-4B75-823A-341021837F86}" destId="{AB009A8F-023F-4424-A430-07D5ECC25F04}" srcOrd="2" destOrd="0" presId="urn:microsoft.com/office/officeart/2005/8/layout/gear1"/>
    <dgm:cxn modelId="{C64229FD-9991-410D-836B-0728DB685C61}" srcId="{FAAD6F47-7D21-4DEE-A19E-B877C497483C}" destId="{8202C19A-A093-4B75-823A-341021837F86}" srcOrd="2" destOrd="0" parTransId="{AB95AC1E-BD6B-4F2C-A55E-E8EF7E18EF8E}" sibTransId="{838F4916-C8FA-4D38-84C4-57530503DB79}"/>
    <dgm:cxn modelId="{45E8DC48-2C74-4C12-B08F-E68233AABD87}" type="presParOf" srcId="{9BA6F11C-D104-46E0-B8A0-7156CB84D733}" destId="{8D969FF1-5DD9-4F40-87B5-A42ACA819079}" srcOrd="0" destOrd="0" presId="urn:microsoft.com/office/officeart/2005/8/layout/gear1"/>
    <dgm:cxn modelId="{5AA50FD4-D22D-4E91-A5D2-67655143231E}" type="presParOf" srcId="{9BA6F11C-D104-46E0-B8A0-7156CB84D733}" destId="{F184A6F7-A890-40AB-9857-B45574B841B4}" srcOrd="1" destOrd="0" presId="urn:microsoft.com/office/officeart/2005/8/layout/gear1"/>
    <dgm:cxn modelId="{BC8F11CB-2D78-4440-8773-E9191630875A}" type="presParOf" srcId="{9BA6F11C-D104-46E0-B8A0-7156CB84D733}" destId="{D56059B1-58BB-432E-946D-516419324719}" srcOrd="2" destOrd="0" presId="urn:microsoft.com/office/officeart/2005/8/layout/gear1"/>
    <dgm:cxn modelId="{B0753CDA-21B0-4B41-A6ED-7F5FA37933CF}" type="presParOf" srcId="{9BA6F11C-D104-46E0-B8A0-7156CB84D733}" destId="{D34FACEE-8C15-4057-BA68-AED8D096B063}" srcOrd="3" destOrd="0" presId="urn:microsoft.com/office/officeart/2005/8/layout/gear1"/>
    <dgm:cxn modelId="{4AF8E822-C359-4988-B284-AEECE74AF22E}" type="presParOf" srcId="{9BA6F11C-D104-46E0-B8A0-7156CB84D733}" destId="{239304BC-4B5B-45EC-A1C3-04265A4F58F1}" srcOrd="4" destOrd="0" presId="urn:microsoft.com/office/officeart/2005/8/layout/gear1"/>
    <dgm:cxn modelId="{601555B8-D388-482D-BE1B-5C7726241596}" type="presParOf" srcId="{9BA6F11C-D104-46E0-B8A0-7156CB84D733}" destId="{17D1BF4E-D7FE-4565-91E5-ABE5577AFB25}" srcOrd="5" destOrd="0" presId="urn:microsoft.com/office/officeart/2005/8/layout/gear1"/>
    <dgm:cxn modelId="{FC8C28AD-87FB-4C0D-A9A3-7AF3FB3AA654}" type="presParOf" srcId="{9BA6F11C-D104-46E0-B8A0-7156CB84D733}" destId="{386C5DA1-4E9D-4C00-B933-048ABC1A8E99}" srcOrd="6" destOrd="0" presId="urn:microsoft.com/office/officeart/2005/8/layout/gear1"/>
    <dgm:cxn modelId="{8F92E948-01E8-4F92-A313-27ADBD4069AD}" type="presParOf" srcId="{9BA6F11C-D104-46E0-B8A0-7156CB84D733}" destId="{470B6FEE-3272-4933-9C5C-8CBED9DFF4F8}" srcOrd="7" destOrd="0" presId="urn:microsoft.com/office/officeart/2005/8/layout/gear1"/>
    <dgm:cxn modelId="{D011C4D2-020A-4DC1-8557-038B9BA9B828}" type="presParOf" srcId="{9BA6F11C-D104-46E0-B8A0-7156CB84D733}" destId="{AB009A8F-023F-4424-A430-07D5ECC25F04}" srcOrd="8" destOrd="0" presId="urn:microsoft.com/office/officeart/2005/8/layout/gear1"/>
    <dgm:cxn modelId="{27CF7B57-C099-4344-991E-6E539D6C7D77}" type="presParOf" srcId="{9BA6F11C-D104-46E0-B8A0-7156CB84D733}" destId="{3111DD7D-E72B-4BFB-BD7D-6588120523B9}" srcOrd="9" destOrd="0" presId="urn:microsoft.com/office/officeart/2005/8/layout/gear1"/>
    <dgm:cxn modelId="{8928C756-2DDB-4B19-A3BF-AEDC36A7BCC1}" type="presParOf" srcId="{9BA6F11C-D104-46E0-B8A0-7156CB84D733}" destId="{BA818EF5-9FA7-4247-B207-8A399CC4D2FA}" srcOrd="10" destOrd="0" presId="urn:microsoft.com/office/officeart/2005/8/layout/gear1"/>
    <dgm:cxn modelId="{80912DAC-E871-4063-9EC5-3027C3FF87E2}" type="presParOf" srcId="{9BA6F11C-D104-46E0-B8A0-7156CB84D733}" destId="{2FE96BC9-5998-42C6-A27B-61FA6946FFF7}" srcOrd="11" destOrd="0" presId="urn:microsoft.com/office/officeart/2005/8/layout/gear1"/>
    <dgm:cxn modelId="{4FD4E595-4061-4FAC-881F-AD41B0E5348D}" type="presParOf" srcId="{9BA6F11C-D104-46E0-B8A0-7156CB84D733}" destId="{4B1D40B9-1C52-4B41-B053-35CF7BA2B1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69FF1-5DD9-4F40-87B5-A42ACA819079}">
      <dsp:nvSpPr>
        <dsp:cNvPr id="0" name=""/>
        <dsp:cNvSpPr/>
      </dsp:nvSpPr>
      <dsp:spPr>
        <a:xfrm rot="21385583">
          <a:off x="2125907" y="2258640"/>
          <a:ext cx="2061170" cy="19839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Chamber of Commerce</a:t>
          </a:r>
        </a:p>
      </dsp:txBody>
      <dsp:txXfrm>
        <a:off x="2533444" y="2723414"/>
        <a:ext cx="1243934" cy="1019811"/>
      </dsp:txXfrm>
    </dsp:sp>
    <dsp:sp modelId="{D34FACEE-8C15-4057-BA68-AED8D096B063}">
      <dsp:nvSpPr>
        <dsp:cNvPr id="0" name=""/>
        <dsp:cNvSpPr/>
      </dsp:nvSpPr>
      <dsp:spPr>
        <a:xfrm>
          <a:off x="554336" y="1445836"/>
          <a:ext cx="1910665" cy="1886341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Community Futures</a:t>
          </a:r>
        </a:p>
      </dsp:txBody>
      <dsp:txXfrm>
        <a:off x="1032764" y="1923598"/>
        <a:ext cx="953809" cy="930817"/>
      </dsp:txXfrm>
    </dsp:sp>
    <dsp:sp modelId="{386C5DA1-4E9D-4C00-B933-048ABC1A8E99}">
      <dsp:nvSpPr>
        <dsp:cNvPr id="0" name=""/>
        <dsp:cNvSpPr/>
      </dsp:nvSpPr>
      <dsp:spPr>
        <a:xfrm rot="20936046">
          <a:off x="1670165" y="219754"/>
          <a:ext cx="1950114" cy="1879436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City of Nelson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&amp; RDCK</a:t>
          </a:r>
        </a:p>
      </dsp:txBody>
      <dsp:txXfrm rot="-20700000">
        <a:off x="2102075" y="627777"/>
        <a:ext cx="1086295" cy="1063389"/>
      </dsp:txXfrm>
    </dsp:sp>
    <dsp:sp modelId="{BA818EF5-9FA7-4247-B207-8A399CC4D2FA}">
      <dsp:nvSpPr>
        <dsp:cNvPr id="0" name=""/>
        <dsp:cNvSpPr/>
      </dsp:nvSpPr>
      <dsp:spPr>
        <a:xfrm>
          <a:off x="1834105" y="1690020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96BC9-5998-42C6-A27B-61FA6946FFF7}">
      <dsp:nvSpPr>
        <dsp:cNvPr id="0" name=""/>
        <dsp:cNvSpPr/>
      </dsp:nvSpPr>
      <dsp:spPr>
        <a:xfrm>
          <a:off x="378602" y="1124029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D40B9-1C52-4B41-B053-35CF7BA2B127}">
      <dsp:nvSpPr>
        <dsp:cNvPr id="0" name=""/>
        <dsp:cNvSpPr/>
      </dsp:nvSpPr>
      <dsp:spPr>
        <a:xfrm>
          <a:off x="1231542" y="-17395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7-01-14T00:07:53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21,'21'-19,"1"19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08" tIns="46555" rIns="93108" bIns="465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08" tIns="46555" rIns="93108" bIns="46555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8" tIns="46555" rIns="93108" bIns="465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8" tIns="46555" rIns="93108" bIns="465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08" tIns="46555" rIns="93108" bIns="465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08" tIns="46555" rIns="93108" bIns="46555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7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5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0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98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D63F-692F-46E8-BEA3-E1A11BC0168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35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9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0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2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7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5150-38D7-40A0-8BE9-1929625BD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2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0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11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8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07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313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95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6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3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91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24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64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0E14BF-C004-4398-9186-5EE680724D95}" type="datetime2">
              <a:rPr lang="en-US" smtClean="0"/>
              <a:pPr/>
              <a:t>Wednesday, February 6,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4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E496-A9E9-49AC-940A-DFCD9FD0B182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2019-02-06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69A4-EF22-48B6-A60F-5C29F719A490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770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gif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png"/><Relationship Id="rId4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87208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Nelson and Area Business Community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Partnership Structure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2018 – 2020 Strategic Priorities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2018/19 Key Achievements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2019/20 Strategic Goals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Budget</a:t>
            </a:r>
          </a:p>
        </p:txBody>
      </p:sp>
      <p:pic>
        <p:nvPicPr>
          <p:cNvPr id="11" name="Picture 10" descr="NDCC - 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933056"/>
            <a:ext cx="1353233" cy="2286000"/>
          </a:xfrm>
          <a:prstGeom prst="rect">
            <a:avLst/>
          </a:prstGeom>
        </p:spPr>
      </p:pic>
      <p:pic>
        <p:nvPicPr>
          <p:cNvPr id="1031" name="Picture 7" descr="C:\Users\Director\Pictures\RD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869160"/>
            <a:ext cx="1687066" cy="132092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9160"/>
            <a:ext cx="2749298" cy="1152932"/>
          </a:xfrm>
          <a:prstGeom prst="rect">
            <a:avLst/>
          </a:prstGeom>
        </p:spPr>
      </p:pic>
      <p:pic>
        <p:nvPicPr>
          <p:cNvPr id="8" name="Picture 7" descr="NAEDP 2 colo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88640"/>
            <a:ext cx="2592288" cy="89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63813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by:  Tom Thomson and Andrea Wilkey</a:t>
            </a:r>
          </a:p>
        </p:txBody>
      </p:sp>
      <p:pic>
        <p:nvPicPr>
          <p:cNvPr id="3074" name="Picture 2" descr="Image result for city of nel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346971" cy="19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078" y="338277"/>
            <a:ext cx="5730722" cy="72494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 Strategic Goals &amp;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610744" cy="4209331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ACTIONS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Create a Nelson &amp; Area Community Investment Fund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Provide ongoing training and support re: tech adoption by local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2560542" cy="10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348880"/>
            <a:ext cx="4680520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Goal 1: Business Retention &amp; Expansion</a:t>
            </a:r>
          </a:p>
          <a:p>
            <a:pPr algn="ctr"/>
            <a:endParaRPr lang="en-CA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CA" i="1" dirty="0">
                <a:solidFill>
                  <a:schemeClr val="accent3">
                    <a:lumMod val="50000"/>
                  </a:schemeClr>
                </a:solidFill>
              </a:rPr>
              <a:t>To be leaders in maintaining and growing the number of businesses in Nelson and Area, and addressing barriers to expansion. To create a climate for sustainable growth in terms of the number of businesses in Nelson &amp; Area, and number of employees per business. </a:t>
            </a:r>
          </a:p>
        </p:txBody>
      </p:sp>
    </p:spTree>
    <p:extLst>
      <p:ext uri="{BB962C8B-B14F-4D97-AF65-F5344CB8AC3E}">
        <p14:creationId xmlns:p14="http://schemas.microsoft.com/office/powerpoint/2010/main" val="73110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Achievements &amp; Progress Report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 1.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Retention &amp; Expansion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West Kootenay Community Investment Coop incorporated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CF Training Center offering technology specific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BBA adding Tech Adoption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manufacturers accessing productivity ARC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Think Local-Buy Local First Marketing Campaign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CA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CA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1,348 business licenses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$9.54 business property tax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35" y="3873279"/>
            <a:ext cx="2669880" cy="948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D53AF-E98A-4106-8361-D6578E313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5" y="3857187"/>
            <a:ext cx="1558161" cy="21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83B46-EED8-416F-A2B9-7C144B32A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52" y="5013176"/>
            <a:ext cx="1584271" cy="9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078" y="404664"/>
            <a:ext cx="5730722" cy="72494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 Strategic Goals &amp;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61074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ACTIONS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Nelson Innovation Centre launched by 2020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Improve digital equality of organizations + citizens.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Improve digital literacy of 100 residents per year.</a:t>
            </a:r>
          </a:p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Market Nelson &amp; Area as a rural tech hub and communicate our story to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2560542" cy="10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348880"/>
            <a:ext cx="4680520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Goal 2: Building our Digital Economy</a:t>
            </a:r>
          </a:p>
          <a:p>
            <a:pPr algn="ctr"/>
            <a:endParaRPr lang="en-CA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CA" i="1" dirty="0">
                <a:solidFill>
                  <a:schemeClr val="accent3">
                    <a:lumMod val="50000"/>
                  </a:schemeClr>
                </a:solidFill>
              </a:rPr>
              <a:t>Lead Nelson &amp; Area to strengthen our digital economy and be recognized as one of the Top 7 by the Intelligent Community Forum by 2020. </a:t>
            </a:r>
          </a:p>
        </p:txBody>
      </p:sp>
    </p:spTree>
    <p:extLst>
      <p:ext uri="{BB962C8B-B14F-4D97-AF65-F5344CB8AC3E}">
        <p14:creationId xmlns:p14="http://schemas.microsoft.com/office/powerpoint/2010/main" val="230457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Achievements &amp; Progress Report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1676"/>
            <a:ext cx="7283152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 2.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our Digital Economy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Traction on Demand establishing a Nelson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equality project w/ Library &amp; Youth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Broadband expansion/</a:t>
            </a:r>
            <a:r>
              <a:rPr lang="en-CA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CoLo</a:t>
            </a:r>
            <a:r>
              <a:rPr lang="en-CA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upgrade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BC Smart Cities Regional Finalist $40,000</a:t>
            </a:r>
          </a:p>
          <a:p>
            <a:pPr marL="457200" lvl="1" indent="0">
              <a:buNone/>
            </a:pPr>
            <a:endParaRPr lang="en-CA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750+ Nelson Tech &amp; Knowledge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 Ladies Learning Code participants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 buildings connected to Nelson fibre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28" y="2073470"/>
            <a:ext cx="1152000" cy="11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CC415-7F8F-427A-B30D-5427AC27D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32" y="3405722"/>
            <a:ext cx="1447644" cy="963339"/>
          </a:xfrm>
          <a:prstGeom prst="rect">
            <a:avLst/>
          </a:prstGeom>
        </p:spPr>
      </p:pic>
      <p:pic>
        <p:nvPicPr>
          <p:cNvPr id="1026" name="Picture 2" descr="SmartKootenaysApplic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6" b="43326"/>
          <a:stretch/>
        </p:blipFill>
        <p:spPr bwMode="auto">
          <a:xfrm>
            <a:off x="6456368" y="4635735"/>
            <a:ext cx="2435944" cy="8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martKootenaysApplic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5"/>
          <a:stretch/>
        </p:blipFill>
        <p:spPr bwMode="auto">
          <a:xfrm>
            <a:off x="6166383" y="5679737"/>
            <a:ext cx="2725969" cy="4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8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078" y="474241"/>
            <a:ext cx="5730722" cy="72494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 Strategic Goals &amp;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610744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ACTIONS</a:t>
            </a:r>
          </a:p>
          <a:p>
            <a:pPr lvl="0"/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Liaison with school district + Selkirk College to understand skills training curriculum.</a:t>
            </a:r>
          </a:p>
          <a:p>
            <a:pPr lvl="0"/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Understand current labour pool’s demographics and barriers to engagement in the workforce. </a:t>
            </a:r>
          </a:p>
          <a:p>
            <a:pPr lvl="0"/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Host a Career Day or promote “100 Mile Career Path” to promote education and career paths in the region.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2560542" cy="10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348880"/>
            <a:ext cx="4680520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Goal 3: Workforce</a:t>
            </a:r>
          </a:p>
          <a:p>
            <a:pPr algn="ctr"/>
            <a:endParaRPr lang="en-CA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CA" i="1" dirty="0">
                <a:solidFill>
                  <a:schemeClr val="accent3">
                    <a:lumMod val="50000"/>
                  </a:schemeClr>
                </a:solidFill>
              </a:rPr>
              <a:t>Lead residents to discover career paths that can retain them and support employers to attract and retain staff that meet their needs.</a:t>
            </a:r>
          </a:p>
        </p:txBody>
      </p:sp>
    </p:spTree>
    <p:extLst>
      <p:ext uri="{BB962C8B-B14F-4D97-AF65-F5344CB8AC3E}">
        <p14:creationId xmlns:p14="http://schemas.microsoft.com/office/powerpoint/2010/main" val="33495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Achievements &amp; Progress Report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283152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 3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Workforce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Hosted roundtable discussions with School District &amp; Selkirk College to discuss alignment of training with business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Mile Career Path video concept identified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Hosted workshop with Industry Training Authority, Selkirk College, School District 8 and Industry promoting Trades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on the Manufacturing Labour Market Project, a follow up LMP is being pursued to provide additional business supports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2000+ jobs searched for Nelson through Imagine Kootenay YTD</a:t>
            </a:r>
          </a:p>
          <a:p>
            <a:pPr marL="457200" lvl="1" indent="0">
              <a:buNone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1,172 employment opportunities advertised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3.3% population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population 10,572</a:t>
            </a:r>
          </a:p>
        </p:txBody>
      </p:sp>
      <p:pic>
        <p:nvPicPr>
          <p:cNvPr id="2050" name="Picture 2" descr="Image result for workfo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9" y="4437112"/>
            <a:ext cx="2610811" cy="12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8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078" y="593496"/>
            <a:ext cx="5730722" cy="58092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 Strategic Goals &amp;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610744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ACTIONS</a:t>
            </a:r>
          </a:p>
          <a:p>
            <a:pPr lvl="0"/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Work with developers, businesses and local </a:t>
            </a:r>
            <a:r>
              <a:rPr lang="en-CA" sz="2900" dirty="0" err="1">
                <a:solidFill>
                  <a:schemeClr val="accent3">
                    <a:lumMod val="50000"/>
                  </a:schemeClr>
                </a:solidFill>
              </a:rPr>
              <a:t>govt</a:t>
            </a:r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 in developing rental housing.</a:t>
            </a:r>
          </a:p>
          <a:p>
            <a:pPr lvl="0"/>
            <a:r>
              <a:rPr lang="en-CA" sz="2900" dirty="0">
                <a:solidFill>
                  <a:schemeClr val="accent3">
                    <a:lumMod val="50000"/>
                  </a:schemeClr>
                </a:solidFill>
              </a:rPr>
              <a:t>Identify barriers and incentives for builders.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2560542" cy="10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348880"/>
            <a:ext cx="4680520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Goal 4: Housing</a:t>
            </a:r>
          </a:p>
          <a:p>
            <a:pPr algn="ctr"/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CA" i="1" dirty="0">
                <a:solidFill>
                  <a:schemeClr val="accent3">
                    <a:lumMod val="50000"/>
                  </a:schemeClr>
                </a:solidFill>
              </a:rPr>
              <a:t>A variety of housing options is available for the workforce. Support the creation of short-term and long-term solutions and lead where needed. </a:t>
            </a:r>
          </a:p>
        </p:txBody>
      </p:sp>
    </p:spTree>
    <p:extLst>
      <p:ext uri="{BB962C8B-B14F-4D97-AF65-F5344CB8AC3E}">
        <p14:creationId xmlns:p14="http://schemas.microsoft.com/office/powerpoint/2010/main" val="42935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Achievements &amp; Progress Report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283152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 4. Housing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Advocacy and support for affordable, low cost and seniors housing development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Chamber Sector consultation with Builders-Developers on housing and development issues and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Policy – Laneway Housing/STR/update Housing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Projects: </a:t>
            </a:r>
          </a:p>
          <a:p>
            <a:pPr lvl="2"/>
            <a:r>
              <a:rPr lang="en-CA" sz="7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Railtown</a:t>
            </a: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Rezoned </a:t>
            </a:r>
            <a:r>
              <a:rPr lang="en-CA" sz="7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Maglio</a:t>
            </a: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Lands – Mixed use</a:t>
            </a:r>
          </a:p>
          <a:p>
            <a:pPr lvl="2"/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developments: 611 Vernon (125 assisted care); 205 Hall Street (42) </a:t>
            </a:r>
          </a:p>
          <a:p>
            <a:pPr lvl="2"/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Non-profit projects: </a:t>
            </a:r>
            <a:r>
              <a:rPr lang="en-CA" sz="7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NelsonCares</a:t>
            </a: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(47); SHARE (39)</a:t>
            </a:r>
          </a:p>
          <a:p>
            <a:pPr lvl="2"/>
            <a:endParaRPr lang="en-CA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CA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7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$43 Million in building permit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321 building permits issued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121 new housing starts (2018) over 200 units approved projected to start in 2019 (Nelson only)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005064"/>
            <a:ext cx="1954560" cy="13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632"/>
            <a:ext cx="8064896" cy="66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300" dirty="0"/>
              <a:t>2019/20 Priorities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6054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Employers in Nelson and Area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0882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47864" y="2420888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Martin Hotel Group</a:t>
            </a:r>
          </a:p>
          <a:p>
            <a:r>
              <a:rPr lang="en-US" dirty="0"/>
              <a:t>Whitewater Resort</a:t>
            </a:r>
          </a:p>
          <a:p>
            <a:r>
              <a:rPr lang="en-US" dirty="0"/>
              <a:t>Nelson Cares</a:t>
            </a:r>
          </a:p>
          <a:p>
            <a:r>
              <a:rPr lang="en-US" dirty="0"/>
              <a:t>Save on Foods</a:t>
            </a:r>
          </a:p>
          <a:p>
            <a:r>
              <a:rPr lang="en-US" dirty="0"/>
              <a:t>Selkirk Paving Ltd</a:t>
            </a:r>
          </a:p>
          <a:p>
            <a:r>
              <a:rPr lang="en-US" dirty="0"/>
              <a:t>Kootenay Co-Op</a:t>
            </a:r>
          </a:p>
          <a:p>
            <a:r>
              <a:rPr lang="en-US" dirty="0"/>
              <a:t>Selkirk College</a:t>
            </a:r>
          </a:p>
          <a:p>
            <a:r>
              <a:rPr lang="en-US" dirty="0"/>
              <a:t>RDCK</a:t>
            </a:r>
          </a:p>
          <a:p>
            <a:r>
              <a:rPr lang="en-US" dirty="0"/>
              <a:t>City of Nelson</a:t>
            </a:r>
          </a:p>
          <a:p>
            <a:r>
              <a:rPr lang="en-US" dirty="0" err="1"/>
              <a:t>Maglio</a:t>
            </a:r>
            <a:r>
              <a:rPr lang="en-US" dirty="0"/>
              <a:t> Building </a:t>
            </a:r>
          </a:p>
          <a:p>
            <a:r>
              <a:rPr lang="en-US" dirty="0"/>
              <a:t>School District 8</a:t>
            </a:r>
          </a:p>
          <a:p>
            <a:r>
              <a:rPr lang="en-US" dirty="0"/>
              <a:t>Kootenay Lake Hospital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26876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Nelson continues to outpace similar sized jurisdictions with more than1300 business licenses issued in 2018, generating more than $180,000 in license revenue annually &amp; approximately 25% of all taxation </a:t>
            </a:r>
          </a:p>
        </p:txBody>
      </p:sp>
      <p:pic>
        <p:nvPicPr>
          <p:cNvPr id="35841" name="Picture 1" descr="C:\Users\Director\Pictures\s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5517232"/>
            <a:ext cx="1143000" cy="723900"/>
          </a:xfrm>
          <a:prstGeom prst="rect">
            <a:avLst/>
          </a:prstGeom>
          <a:noFill/>
        </p:spPr>
      </p:pic>
      <p:pic>
        <p:nvPicPr>
          <p:cNvPr id="35842" name="Picture 2" descr="C:\Users\Director\Pictures\save 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1895301" cy="54864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653136"/>
            <a:ext cx="2038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Director\Pictures\maglio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517232"/>
            <a:ext cx="1524000" cy="762000"/>
          </a:xfrm>
          <a:prstGeom prst="rect">
            <a:avLst/>
          </a:prstGeom>
          <a:noFill/>
        </p:spPr>
      </p:pic>
      <p:pic>
        <p:nvPicPr>
          <p:cNvPr id="35845" name="Picture 5" descr="C:\Users\Director\Pictures\en-hh-loggedou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279038"/>
            <a:ext cx="1266825" cy="1095375"/>
          </a:xfrm>
          <a:prstGeom prst="rect">
            <a:avLst/>
          </a:prstGeom>
          <a:noFill/>
        </p:spPr>
      </p:pic>
      <p:pic>
        <p:nvPicPr>
          <p:cNvPr id="4098" name="Picture 2" descr="Image result for city of nels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48" y="5143583"/>
            <a:ext cx="818506" cy="11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hitewater ski resor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4" y="3991540"/>
            <a:ext cx="2184177" cy="4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ootenay coop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3" y="4639824"/>
            <a:ext cx="1824137" cy="6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5" y="2373658"/>
            <a:ext cx="2124830" cy="14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	Strategic Priorities 2019/20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Goal 1: Business Retention &amp; Expansion</a:t>
            </a:r>
          </a:p>
          <a:p>
            <a:pPr lvl="1"/>
            <a:r>
              <a:rPr lang="en-US" sz="2400" dirty="0"/>
              <a:t>Business continuity plans in place in the case of a natural disaster. </a:t>
            </a:r>
            <a:endParaRPr lang="en-CA" sz="2400" dirty="0"/>
          </a:p>
          <a:p>
            <a:pPr lvl="1"/>
            <a:r>
              <a:rPr lang="en-US" sz="2400" dirty="0"/>
              <a:t>Increase available workforce housing </a:t>
            </a:r>
          </a:p>
          <a:p>
            <a:pPr lvl="1"/>
            <a:r>
              <a:rPr lang="en-US" sz="2400" dirty="0"/>
              <a:t>Support the implementation of the West Kootenay Community Investment Fund </a:t>
            </a:r>
          </a:p>
          <a:p>
            <a:pPr lvl="1"/>
            <a:r>
              <a:rPr lang="en-US" sz="2400" dirty="0"/>
              <a:t>Training for local businesses to adopt technology</a:t>
            </a:r>
          </a:p>
          <a:p>
            <a:pPr lvl="1"/>
            <a:r>
              <a:rPr lang="en-US" sz="2400" dirty="0"/>
              <a:t>Sector consultations</a:t>
            </a:r>
          </a:p>
          <a:p>
            <a:pPr lvl="1"/>
            <a:r>
              <a:rPr lang="en-US" sz="2400" dirty="0"/>
              <a:t>Buy Local-Shop Local</a:t>
            </a:r>
            <a:endParaRPr lang="en-CA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44"/>
            <a:ext cx="180794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	Strategic Priorities 2019/20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Goal 2: Building Our Digital Economy</a:t>
            </a:r>
          </a:p>
          <a:p>
            <a:pPr lvl="1"/>
            <a:r>
              <a:rPr lang="en-US" dirty="0"/>
              <a:t>Intelligent Community Forum application for 2020</a:t>
            </a:r>
            <a:endParaRPr lang="en-CA" dirty="0"/>
          </a:p>
          <a:p>
            <a:pPr lvl="1"/>
            <a:r>
              <a:rPr lang="en-US" dirty="0"/>
              <a:t>Liaise with technology companies to attract and support transition to Nelson </a:t>
            </a:r>
          </a:p>
          <a:p>
            <a:pPr lvl="1"/>
            <a:r>
              <a:rPr lang="en-US" dirty="0"/>
              <a:t>Nelson Innovation Centre launched by 2020. </a:t>
            </a:r>
            <a:endParaRPr lang="en-CA" dirty="0"/>
          </a:p>
          <a:p>
            <a:pPr lvl="1"/>
            <a:r>
              <a:rPr lang="en-US" dirty="0"/>
              <a:t>Improve digital equality of organizations and citizens in Nelson &amp; Area</a:t>
            </a:r>
            <a:endParaRPr lang="en-CA" dirty="0"/>
          </a:p>
          <a:p>
            <a:pPr lvl="1"/>
            <a:r>
              <a:rPr lang="en-US" dirty="0"/>
              <a:t>Support regional Smart Communities transportation solution</a:t>
            </a:r>
            <a:endParaRPr lang="en-CA" dirty="0"/>
          </a:p>
          <a:p>
            <a:pPr lvl="1"/>
            <a:r>
              <a:rPr lang="en-US" dirty="0"/>
              <a:t>Market Nelson &amp; area as a rural technology hub </a:t>
            </a:r>
            <a:endParaRPr lang="en-CA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44"/>
            <a:ext cx="180794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	Strategic Priorities 2019/20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Goal 3: Workforce </a:t>
            </a:r>
            <a:r>
              <a:rPr lang="en-US" i="1" dirty="0"/>
              <a:t> </a:t>
            </a:r>
            <a:endParaRPr lang="en-US" sz="28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Advocacy/facilitation role between employers and post-secondary. </a:t>
            </a:r>
            <a:endParaRPr lang="en-CA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Understand workforce needs and current </a:t>
            </a:r>
            <a:r>
              <a:rPr lang="en-US" sz="2000" dirty="0" err="1">
                <a:solidFill>
                  <a:schemeClr val="tx2"/>
                </a:solidFill>
              </a:rPr>
              <a:t>labour</a:t>
            </a:r>
            <a:r>
              <a:rPr lang="en-US" sz="2000" dirty="0">
                <a:solidFill>
                  <a:schemeClr val="tx2"/>
                </a:solidFill>
              </a:rPr>
              <a:t> pool’s demographics and barriers to engagement in the workforce. </a:t>
            </a:r>
            <a:endParaRPr lang="en-CA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Promote “100 Mile Career Path” via video series.</a:t>
            </a:r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pPr marL="0" lvl="1"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Advocacy Areas:</a:t>
            </a:r>
          </a:p>
          <a:p>
            <a:pPr lvl="1"/>
            <a:r>
              <a:rPr lang="en-CA" sz="1700" dirty="0">
                <a:solidFill>
                  <a:schemeClr val="tx2"/>
                </a:solidFill>
              </a:rPr>
              <a:t>Transportation including regional airport, public transit, housing needs, climate change impacts and other transportation-related barriers to community economic development;</a:t>
            </a:r>
          </a:p>
          <a:p>
            <a:pPr lvl="1"/>
            <a:r>
              <a:rPr lang="en-CA" sz="1700" dirty="0">
                <a:solidFill>
                  <a:schemeClr val="tx2"/>
                </a:solidFill>
              </a:rPr>
              <a:t>Social development including poverty reduction; </a:t>
            </a:r>
          </a:p>
          <a:p>
            <a:pPr lvl="1"/>
            <a:r>
              <a:rPr lang="en-CA" sz="1700" dirty="0">
                <a:solidFill>
                  <a:schemeClr val="tx2"/>
                </a:solidFill>
              </a:rPr>
              <a:t>Downtown &amp; </a:t>
            </a:r>
            <a:r>
              <a:rPr lang="en-CA" sz="1700" dirty="0" err="1">
                <a:solidFill>
                  <a:schemeClr val="tx2"/>
                </a:solidFill>
              </a:rPr>
              <a:t>Railtown</a:t>
            </a:r>
            <a:r>
              <a:rPr lang="en-CA" sz="1700" dirty="0">
                <a:solidFill>
                  <a:schemeClr val="tx2"/>
                </a:solidFill>
              </a:rPr>
              <a:t> development; and</a:t>
            </a:r>
          </a:p>
          <a:p>
            <a:pPr lvl="1"/>
            <a:r>
              <a:rPr lang="en-CA" sz="1700" dirty="0">
                <a:solidFill>
                  <a:schemeClr val="tx2"/>
                </a:solidFill>
              </a:rPr>
              <a:t>Transition of cannabis sector to the legal economy </a:t>
            </a:r>
          </a:p>
          <a:p>
            <a:pPr marL="274320" lvl="1" indent="0">
              <a:buNone/>
            </a:pPr>
            <a:endParaRPr lang="en-CA" sz="2000" dirty="0">
              <a:solidFill>
                <a:schemeClr val="tx2"/>
              </a:solidFill>
            </a:endParaRP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44"/>
            <a:ext cx="180794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300" dirty="0"/>
              <a:t>Investment &amp; Workforce Attraction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60542" cy="10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531"/>
            <a:ext cx="3491880" cy="12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1680" cy="6858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" b="7295"/>
          <a:stretch/>
        </p:blipFill>
        <p:spPr>
          <a:xfrm>
            <a:off x="3013933" y="857250"/>
            <a:ext cx="4042949" cy="1323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4560" y="2461864"/>
            <a:ext cx="652195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7DCB"/>
                </a:solidFill>
                <a:latin typeface="+mj-lt"/>
              </a:rPr>
              <a:t>Program Goals:</a:t>
            </a:r>
          </a:p>
          <a:p>
            <a:endParaRPr lang="en-CA" sz="1350" dirty="0"/>
          </a:p>
          <a:p>
            <a:r>
              <a:rPr lang="en-CA" sz="2100" dirty="0"/>
              <a:t>1. Raise the profile of the </a:t>
            </a:r>
            <a:r>
              <a:rPr lang="en-CA" sz="2100" dirty="0" err="1"/>
              <a:t>Kootenays</a:t>
            </a:r>
            <a:r>
              <a:rPr lang="en-CA" sz="2100" dirty="0"/>
              <a:t> </a:t>
            </a:r>
          </a:p>
          <a:p>
            <a:r>
              <a:rPr lang="en-CA" sz="2100" dirty="0"/>
              <a:t>2. Connect investors with Kootenay opportunities and stimulate expanded Kootenay investment </a:t>
            </a:r>
          </a:p>
          <a:p>
            <a:r>
              <a:rPr lang="en-CA" sz="2100" dirty="0"/>
              <a:t>3. Attract a diverse workforce to the region </a:t>
            </a:r>
          </a:p>
          <a:p>
            <a:r>
              <a:rPr lang="en-CA" sz="2100" dirty="0"/>
              <a:t>4. Achieve the long-term sustainability of the partnership </a:t>
            </a:r>
          </a:p>
          <a:p>
            <a:endParaRPr lang="en-US" sz="1350" dirty="0"/>
          </a:p>
          <a:p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3778605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64290"/>
            <a:ext cx="9252520" cy="714967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114786" y="4365104"/>
            <a:ext cx="2029214" cy="25202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7164288" y="4526593"/>
            <a:ext cx="190770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Highlights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2018-19 YTD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visits: 66,000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search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month: 950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Verified sales: 7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Tracked transactions: 37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inquiries: 400+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*April 2018 – December 2018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00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232297"/>
            <a:ext cx="6919686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6DC14B"/>
                </a:solidFill>
              </a:rPr>
              <a:t>Key motivations for Imagine Kootenay</a:t>
            </a:r>
            <a:endParaRPr lang="en-CA" sz="2700" dirty="0">
              <a:solidFill>
                <a:srgbClr val="6DC1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26469"/>
            <a:ext cx="6919686" cy="3263504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Kootenays</a:t>
            </a:r>
            <a:r>
              <a:rPr lang="en-CA" dirty="0"/>
              <a:t> have the highest median age (47) of all of BC’s economic regions.</a:t>
            </a:r>
          </a:p>
          <a:p>
            <a:r>
              <a:rPr lang="en-CA" dirty="0" err="1"/>
              <a:t>Kootenays</a:t>
            </a:r>
            <a:r>
              <a:rPr lang="en-CA" dirty="0"/>
              <a:t> need 22,900 new employees by 2025 </a:t>
            </a:r>
            <a:r>
              <a:rPr lang="en-CA" i="1" dirty="0"/>
              <a:t>just to replace retiring workers</a:t>
            </a:r>
            <a:r>
              <a:rPr lang="en-CA" dirty="0"/>
              <a:t>, and 30,000 are needed to ensure modest economic growth. </a:t>
            </a:r>
            <a:r>
              <a:rPr lang="en-CA" sz="1425" i="1" dirty="0"/>
              <a:t>(Work BC, 2018 Labour Market Outlook)</a:t>
            </a:r>
          </a:p>
          <a:p>
            <a:r>
              <a:rPr lang="en-US" sz="1950" dirty="0"/>
              <a:t>2017 </a:t>
            </a:r>
            <a:r>
              <a:rPr lang="en-CA" sz="1950" dirty="0"/>
              <a:t>Nelson &amp; Area</a:t>
            </a:r>
            <a:r>
              <a:rPr lang="en-US" sz="1950" dirty="0"/>
              <a:t> BRE Survey found </a:t>
            </a:r>
            <a:r>
              <a:rPr lang="en-CA" sz="1950" dirty="0"/>
              <a:t>41% of businesses currently face recruitment challenges.</a:t>
            </a:r>
          </a:p>
          <a:p>
            <a:r>
              <a:rPr lang="en-CA" sz="1950" dirty="0"/>
              <a:t>35% of people moving to non-urban areas of BC are ages 25-44.</a:t>
            </a:r>
          </a:p>
          <a:p>
            <a:r>
              <a:rPr lang="en-CA" sz="1950" dirty="0"/>
              <a:t>Awareness of the </a:t>
            </a:r>
            <a:r>
              <a:rPr lang="en-CA" sz="1950" dirty="0" err="1"/>
              <a:t>Kootenays</a:t>
            </a:r>
            <a:r>
              <a:rPr lang="en-CA" sz="1950" dirty="0"/>
              <a:t> is surprisingly low among residents of BC, Alberta and Washington State. </a:t>
            </a:r>
            <a:r>
              <a:rPr lang="en-CA" sz="1425" i="1" dirty="0"/>
              <a:t>(Destination BC Research)</a:t>
            </a:r>
            <a:endParaRPr lang="en-CA" sz="1425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1691680" cy="68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039430" cy="600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8693" y="980728"/>
            <a:ext cx="4045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6DC14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Community Specific Content</a:t>
            </a:r>
            <a:endParaRPr kumimoji="0" lang="en-CA" sz="2600" i="0" u="none" strike="noStrike" kern="1200" cap="none" spc="0" normalizeH="0" baseline="0" noProof="0" dirty="0">
              <a:ln>
                <a:noFill/>
              </a:ln>
              <a:solidFill>
                <a:srgbClr val="6DC14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7613" y="1412776"/>
            <a:ext cx="3996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investment opportunities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search feed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success stories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 profiles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Blog stories</a:t>
            </a:r>
            <a:endParaRPr kumimoji="0" lang="en-CA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693" y="3540481"/>
            <a:ext cx="409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D7DC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Nelson Performance Highlights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rgbClr val="3D7DC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8691" y="3969658"/>
            <a:ext cx="4094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new opportunities posted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125+ direct inquires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opportunities sold ($3.1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million)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2,000 job search queries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29,000 page views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846318"/>
            <a:ext cx="2402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*April 2018 – December 2018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09334"/>
            <a:ext cx="5039431" cy="848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94274"/>
            <a:ext cx="5039431" cy="8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60542" cy="10242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345017" cy="374332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dirty="0"/>
            </a:br>
            <a:br>
              <a:rPr lang="en-CA" sz="2400" b="0" dirty="0"/>
            </a:br>
            <a:r>
              <a:rPr lang="en-CA" sz="2400" b="0" dirty="0"/>
              <a:t>The NAEDP MOU states: the City of Nelson &amp; RDCK Areas E &amp; F provide core funding to the NAEDP.</a:t>
            </a:r>
            <a:br>
              <a:rPr lang="en-CA" sz="2400" b="0" dirty="0"/>
            </a:br>
            <a:br>
              <a:rPr lang="en-CA" sz="2400" b="0" dirty="0"/>
            </a:br>
            <a:br>
              <a:rPr lang="en-CA" sz="2400" b="0" dirty="0"/>
            </a:br>
            <a:r>
              <a:rPr lang="en-CA" sz="2400" b="0" dirty="0"/>
              <a:t>The NAEDP is recommending that the partnership maintain consistent funding.</a:t>
            </a:r>
            <a:br>
              <a:rPr lang="en-CA" sz="2400" b="0" dirty="0"/>
            </a:br>
            <a:br>
              <a:rPr lang="en-CA" sz="2400" b="0" dirty="0"/>
            </a:br>
            <a:br>
              <a:rPr lang="en-CA" sz="2400" b="0" dirty="0"/>
            </a:br>
            <a:r>
              <a:rPr lang="en-CA" sz="2400" b="0" dirty="0"/>
              <a:t>As such for fiscal year 2019/20 the NAEDP recommends an $80,000 allocation.</a:t>
            </a:r>
            <a:br>
              <a:rPr lang="en-CA" sz="2400" dirty="0"/>
            </a:br>
            <a:br>
              <a:rPr lang="en-CA" sz="2400" dirty="0"/>
            </a:br>
            <a:br>
              <a:rPr lang="en-CA" sz="2200" dirty="0"/>
            </a:br>
            <a:r>
              <a:rPr lang="en-US" sz="2200" dirty="0"/>
              <a:t> </a:t>
            </a:r>
            <a:br>
              <a:rPr lang="en-CA" sz="2200" dirty="0"/>
            </a:br>
            <a:r>
              <a:rPr lang="en-US" sz="2200" dirty="0"/>
              <a:t> </a:t>
            </a:r>
            <a:br>
              <a:rPr lang="en-CA" sz="2200" dirty="0"/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170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0640"/>
          </a:xfrm>
        </p:spPr>
        <p:txBody>
          <a:bodyPr>
            <a:normAutofit fontScale="90000"/>
          </a:bodyPr>
          <a:lstStyle/>
          <a:p>
            <a:br>
              <a:rPr lang="en-CA" i="1" dirty="0"/>
            </a:br>
            <a:br>
              <a:rPr lang="en-CA" i="1" dirty="0"/>
            </a:br>
            <a:br>
              <a:rPr lang="en-CA" i="1" dirty="0"/>
            </a:br>
            <a:br>
              <a:rPr lang="en-CA" i="1" dirty="0"/>
            </a:br>
            <a:br>
              <a:rPr lang="en-CA" i="1" dirty="0"/>
            </a:br>
            <a:br>
              <a:rPr lang="en-CA" i="1" dirty="0"/>
            </a:br>
            <a:r>
              <a:rPr lang="en-CA" sz="2700" i="1" dirty="0"/>
              <a:t>The NAEDP </a:t>
            </a:r>
            <a:r>
              <a:rPr lang="en-CA" sz="2700" b="1" i="1" dirty="0"/>
              <a:t>partnership</a:t>
            </a:r>
            <a:r>
              <a:rPr lang="en-CA" sz="2700" i="1" dirty="0"/>
              <a:t> is an arrangement where parties agree to cooperate to advance their mutual interests toward economic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1888859"/>
              </p:ext>
            </p:extLst>
          </p:nvPr>
        </p:nvGraphicFramePr>
        <p:xfrm>
          <a:off x="4139952" y="1651276"/>
          <a:ext cx="435597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772816"/>
            <a:ext cx="367240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 NAEDP partnership formed in 2005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Chamber of Commerce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City of Nelson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Community Futures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Expanded partnership in 2010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RDCK Areas E &amp; F</a:t>
            </a:r>
          </a:p>
        </p:txBody>
      </p:sp>
    </p:spTree>
    <p:extLst>
      <p:ext uri="{BB962C8B-B14F-4D97-AF65-F5344CB8AC3E}">
        <p14:creationId xmlns:p14="http://schemas.microsoft.com/office/powerpoint/2010/main" val="247234433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NAEDP Coordinating Committee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400" dirty="0"/>
              <a:t>City of Nelson         </a:t>
            </a:r>
          </a:p>
          <a:p>
            <a:pPr marL="1009650" lvl="1" indent="-609600"/>
            <a:r>
              <a:rPr lang="en-US" sz="2000" dirty="0"/>
              <a:t>City </a:t>
            </a:r>
            <a:r>
              <a:rPr lang="en-US" sz="2000" dirty="0" err="1"/>
              <a:t>Councillor</a:t>
            </a:r>
            <a:r>
              <a:rPr lang="en-US" sz="2000" dirty="0"/>
              <a:t> – Rik Logtenberg</a:t>
            </a:r>
          </a:p>
          <a:p>
            <a:pPr marL="1009650" lvl="1" indent="-609600"/>
            <a:r>
              <a:rPr lang="en-US" sz="2000" dirty="0"/>
              <a:t>CAO - Kevin Cormack</a:t>
            </a:r>
          </a:p>
          <a:p>
            <a:pPr marL="609600" indent="-609600">
              <a:buNone/>
            </a:pPr>
            <a:r>
              <a:rPr lang="en-US" sz="2400" dirty="0"/>
              <a:t>RDCK Areas E and F</a:t>
            </a:r>
          </a:p>
          <a:p>
            <a:pPr marL="1009650" lvl="1" indent="-609600"/>
            <a:r>
              <a:rPr lang="en-US" sz="2000" dirty="0"/>
              <a:t>Ramona Faust,  Area E                   </a:t>
            </a:r>
          </a:p>
          <a:p>
            <a:pPr marL="1009650" lvl="1" indent="-609600"/>
            <a:r>
              <a:rPr lang="en-US" sz="2000" dirty="0"/>
              <a:t>Tom Newell,  Area F</a:t>
            </a:r>
            <a:endParaRPr lang="en-US" sz="2400" dirty="0"/>
          </a:p>
          <a:p>
            <a:pPr marL="609600" indent="-609600">
              <a:buNone/>
            </a:pPr>
            <a:r>
              <a:rPr lang="en-US" sz="2400" dirty="0"/>
              <a:t>Community Futures </a:t>
            </a:r>
          </a:p>
          <a:p>
            <a:pPr marL="1009650" lvl="1" indent="-609600"/>
            <a:r>
              <a:rPr lang="en-US" sz="2000" dirty="0"/>
              <a:t>Executive Director - Andrea Wilkey </a:t>
            </a:r>
          </a:p>
          <a:p>
            <a:pPr marL="1009650" lvl="1" indent="-609600"/>
            <a:r>
              <a:rPr lang="en-US" sz="2000" dirty="0"/>
              <a:t>Past Chair - Bob Wright</a:t>
            </a:r>
          </a:p>
          <a:p>
            <a:pPr marL="609600" indent="-609600">
              <a:buNone/>
            </a:pPr>
            <a:r>
              <a:rPr lang="en-US" sz="2400" dirty="0"/>
              <a:t>Nelson Chamber</a:t>
            </a:r>
          </a:p>
          <a:p>
            <a:pPr marL="1009650" lvl="1" indent="-609600"/>
            <a:r>
              <a:rPr lang="en-US" sz="2000" dirty="0"/>
              <a:t>Executive Director - Tom Thomson</a:t>
            </a:r>
          </a:p>
          <a:p>
            <a:pPr marL="1009650" lvl="1" indent="-609600"/>
            <a:r>
              <a:rPr lang="en-US" sz="2000" dirty="0"/>
              <a:t>Director - Tanya Finley</a:t>
            </a:r>
          </a:p>
          <a:p>
            <a:pPr marL="400050" lvl="1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Content Placeholder 3" descr="iStock_000018388885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271" y="2204864"/>
            <a:ext cx="2946529" cy="1958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NAEDP Advisory Committee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880" y="332656"/>
            <a:ext cx="82809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None/>
            </a:pPr>
            <a:r>
              <a:rPr lang="en-US" sz="2000" dirty="0"/>
              <a:t>    </a:t>
            </a:r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r>
              <a:rPr lang="en-US" sz="2000" dirty="0"/>
              <a:t>City of Nelson – </a:t>
            </a:r>
            <a:r>
              <a:rPr lang="en-US" dirty="0">
                <a:solidFill>
                  <a:schemeClr val="tx2"/>
                </a:solidFill>
              </a:rPr>
              <a:t>Keith Page, </a:t>
            </a:r>
            <a:r>
              <a:rPr lang="en-US" dirty="0" err="1">
                <a:solidFill>
                  <a:schemeClr val="tx2"/>
                </a:solidFill>
              </a:rPr>
              <a:t>Rik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Logtenberg</a:t>
            </a:r>
            <a:r>
              <a:rPr lang="en-US" dirty="0">
                <a:solidFill>
                  <a:schemeClr val="tx2"/>
                </a:solidFill>
              </a:rPr>
              <a:t>, Mayor John Dooley</a:t>
            </a:r>
          </a:p>
          <a:p>
            <a:pPr marL="609600" indent="-609600"/>
            <a:r>
              <a:rPr lang="en-US" sz="2000" dirty="0"/>
              <a:t>RDCK Areas E &amp; F - </a:t>
            </a:r>
            <a:r>
              <a:rPr lang="en-US" dirty="0">
                <a:solidFill>
                  <a:schemeClr val="tx2"/>
                </a:solidFill>
              </a:rPr>
              <a:t>Tom Newell, Ramona Faust, Stuart Horn, Gary McCandlish</a:t>
            </a:r>
          </a:p>
          <a:p>
            <a:pPr marL="609600" indent="-609600">
              <a:buNone/>
            </a:pPr>
            <a:r>
              <a:rPr lang="en-US" sz="2000" dirty="0"/>
              <a:t>Community Futures - </a:t>
            </a:r>
            <a:r>
              <a:rPr lang="en-US" dirty="0">
                <a:solidFill>
                  <a:schemeClr val="tx2"/>
                </a:solidFill>
              </a:rPr>
              <a:t>Andrea Wilkey, Bob Wright</a:t>
            </a:r>
          </a:p>
          <a:p>
            <a:pPr marL="609600" indent="-609600">
              <a:buNone/>
            </a:pPr>
            <a:r>
              <a:rPr lang="en-US" sz="2000" dirty="0"/>
              <a:t>Nelson Chamber - </a:t>
            </a:r>
            <a:r>
              <a:rPr lang="en-US" dirty="0">
                <a:solidFill>
                  <a:schemeClr val="tx2"/>
                </a:solidFill>
              </a:rPr>
              <a:t>Tom Thomson, Tanya Finley, Bob Hall</a:t>
            </a:r>
          </a:p>
          <a:p>
            <a:pPr marL="609600" indent="-609600">
              <a:buNone/>
            </a:pPr>
            <a:r>
              <a:rPr lang="en-US" sz="2000" dirty="0"/>
              <a:t>Members at Large: </a:t>
            </a:r>
            <a:r>
              <a:rPr lang="en-US" dirty="0">
                <a:solidFill>
                  <a:schemeClr val="tx2"/>
                </a:solidFill>
              </a:rPr>
              <a:t>Ari Derfel (Kootenay Coop), Doug Mann (Pacific Insight), David </a:t>
            </a:r>
            <a:r>
              <a:rPr lang="en-US" dirty="0" err="1">
                <a:solidFill>
                  <a:schemeClr val="tx2"/>
                </a:solidFill>
              </a:rPr>
              <a:t>Harasym</a:t>
            </a:r>
            <a:r>
              <a:rPr lang="en-US" dirty="0">
                <a:solidFill>
                  <a:schemeClr val="tx2"/>
                </a:solidFill>
              </a:rPr>
              <a:t> (DHC Communications), Randy Horswill (Home Hardware), Jocelyn Carver (Kootenay Career Development), Dianna Ducs (Kootenay Lake Tourism), Cameron Whitehead (Kootenay Association of Science and Technology)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3256"/>
            <a:ext cx="6373853" cy="24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2018 – 2020 Strategic Priorities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6054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	Strategic Priorities 2018-20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4937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Business Retention &amp; Expansion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Create a Nelson &amp; Area Community Investment Fund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Support for local businesses to adopt technology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Build on Shop Local-Buy Local strategy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CA" dirty="0"/>
              <a:t>Building our Digital Economy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Technology Adoption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Nelson Innovation Centre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Digital Literacy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dirty="0"/>
              <a:t>Workforce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Alignment of education and workforce needs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Promote local career paths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dirty="0"/>
              <a:t>Housing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Work with developers, businesses and local government in developing rental housing strategies and solutions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44"/>
            <a:ext cx="180794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b="1" dirty="0"/>
              <a:t>2018-20 Advocacy Areas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516212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CA" dirty="0"/>
              <a:t>Transportation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Social development, including poverty reduction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Downtown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Transitioning cannabis sector to legal market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3963" y="5973763"/>
              <a:ext cx="15875" cy="7937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64364" y="5965165"/>
                <a:ext cx="35073" cy="2513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Content Placeholder 3" descr="Baker Street Then and Now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23928" y="1844824"/>
            <a:ext cx="4897164" cy="328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44"/>
            <a:ext cx="180794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300" dirty="0"/>
              <a:t>2018/19 Key Achievements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6054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4B2C8F-C7CE-4FA1-B28D-E59C84E153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1406</Words>
  <Application>Microsoft Office PowerPoint</Application>
  <PresentationFormat>On-screen Show (4:3)</PresentationFormat>
  <Paragraphs>267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Gill Sans MT</vt:lpstr>
      <vt:lpstr>Wingdings</vt:lpstr>
      <vt:lpstr>Wingdings 3</vt:lpstr>
      <vt:lpstr>Origin</vt:lpstr>
      <vt:lpstr>Diamond Grid 16x9</vt:lpstr>
      <vt:lpstr>Office Theme</vt:lpstr>
      <vt:lpstr>Agenda</vt:lpstr>
      <vt:lpstr>Key Employers in Nelson and Area</vt:lpstr>
      <vt:lpstr>      The NAEDP partnership is an arrangement where parties agree to cooperate to advance their mutual interests toward economic development</vt:lpstr>
      <vt:lpstr>NAEDP Coordinating Committee</vt:lpstr>
      <vt:lpstr>NAEDP Advisory Committee</vt:lpstr>
      <vt:lpstr>2018 – 2020 Strategic Priorities</vt:lpstr>
      <vt:lpstr>  Strategic Priorities 2018-20</vt:lpstr>
      <vt:lpstr>  2018-20 Advocacy Areas</vt:lpstr>
      <vt:lpstr>2018/19 Key Achievements</vt:lpstr>
      <vt:lpstr> Strategic Goals &amp; Actions</vt:lpstr>
      <vt:lpstr>Achievements &amp; Progress Report</vt:lpstr>
      <vt:lpstr> Strategic Goals &amp; Actions</vt:lpstr>
      <vt:lpstr>Achievements &amp; Progress Report</vt:lpstr>
      <vt:lpstr> Strategic Goals &amp; Actions</vt:lpstr>
      <vt:lpstr>Achievements &amp; Progress Report</vt:lpstr>
      <vt:lpstr> Strategic Goals &amp; Actions</vt:lpstr>
      <vt:lpstr>Achievements &amp; Progress Report</vt:lpstr>
      <vt:lpstr>PowerPoint Presentation</vt:lpstr>
      <vt:lpstr>2019/20 Priorities</vt:lpstr>
      <vt:lpstr>  Strategic Priorities 2019/20</vt:lpstr>
      <vt:lpstr>  Strategic Priorities 2019/20</vt:lpstr>
      <vt:lpstr>  Strategic Priorities 2019/20</vt:lpstr>
      <vt:lpstr>Investment &amp; Workforce Attraction </vt:lpstr>
      <vt:lpstr>PowerPoint Presentation</vt:lpstr>
      <vt:lpstr>PowerPoint Presentation</vt:lpstr>
      <vt:lpstr>Key motivations for Imagine Kootenay</vt:lpstr>
      <vt:lpstr>PowerPoint Presentation</vt:lpstr>
      <vt:lpstr>                          The NAEDP MOU states: the City of Nelson &amp; RDCK Areas E &amp; F provide core funding to the NAEDP.   The NAEDP is recommending that the partnership maintain consistent funding.   As such for fiscal year 2019/20 the NAEDP recommends an $80,000 allocation.    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2012-02-09T03:20:25Z</dcterms:created>
  <dcterms:modified xsi:type="dcterms:W3CDTF">2019-02-06T19:13:14Z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